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embeddedFontLst>
    <p:embeddedFont>
      <p:font typeface="Book Antiqua" panose="02040602050305030304" pitchFamily="18" charset="0"/>
      <p:regular r:id="rId11"/>
      <p:bold r:id="rId12"/>
      <p:italic r:id="rId13"/>
      <p:boldItalic r:id="rId14"/>
    </p:embeddedFont>
    <p:embeddedFont>
      <p:font typeface="Calibri" panose="020F050202020403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CA001A-E021-4431-B54C-C2812086C070}">
  <a:tblStyle styleId="{66CA001A-E021-4431-B54C-C2812086C070}" styleName="Table_0">
    <a:wholeTbl>
      <a:tcTxStyle b="off" i="off">
        <a:font>
          <a:latin typeface="Book Antiqua"/>
          <a:ea typeface="Book Antiqua"/>
          <a:cs typeface="Book Antiqua"/>
        </a:font>
        <a:schemeClr val="dk1"/>
      </a:tcTxStyle>
      <a:tcStyle>
        <a:tcBdr>
          <a:left>
            <a:ln w="12700" cap="flat" cmpd="sng">
              <a:solidFill>
                <a:schemeClr val="accent4"/>
              </a:solidFill>
              <a:prstDash val="solid"/>
              <a:round/>
              <a:headEnd type="none" w="sm" len="sm"/>
              <a:tailEnd type="none" w="sm" len="sm"/>
            </a:ln>
          </a:left>
          <a:right>
            <a:ln w="12700" cap="flat" cmpd="sng">
              <a:solidFill>
                <a:schemeClr val="accent4"/>
              </a:solidFill>
              <a:prstDash val="solid"/>
              <a:round/>
              <a:headEnd type="none" w="sm" len="sm"/>
              <a:tailEnd type="none" w="sm" len="sm"/>
            </a:ln>
          </a:right>
          <a:top>
            <a:ln w="12700" cap="flat" cmpd="sng">
              <a:solidFill>
                <a:schemeClr val="accent4"/>
              </a:solidFill>
              <a:prstDash val="solid"/>
              <a:round/>
              <a:headEnd type="none" w="sm" len="sm"/>
              <a:tailEnd type="none" w="sm" len="sm"/>
            </a:ln>
          </a:top>
          <a:bottom>
            <a:ln w="12700" cap="flat" cmpd="sng">
              <a:solidFill>
                <a:schemeClr val="accent4"/>
              </a:solidFill>
              <a:prstDash val="solid"/>
              <a:round/>
              <a:headEnd type="none" w="sm" len="sm"/>
              <a:tailEnd type="none" w="sm" len="sm"/>
            </a:ln>
          </a:bottom>
          <a:insideH>
            <a:ln w="12700" cap="flat" cmpd="sng">
              <a:solidFill>
                <a:schemeClr val="accent4"/>
              </a:solidFill>
              <a:prstDash val="solid"/>
              <a:round/>
              <a:headEnd type="none" w="sm" len="sm"/>
              <a:tailEnd type="none" w="sm" len="sm"/>
            </a:ln>
          </a:insideH>
          <a:insideV>
            <a:ln w="12700" cap="flat" cmpd="sng">
              <a:solidFill>
                <a:schemeClr val="accent4"/>
              </a:solidFill>
              <a:prstDash val="solid"/>
              <a:round/>
              <a:headEnd type="none" w="sm" len="sm"/>
              <a:tailEnd type="none" w="sm" len="sm"/>
            </a:ln>
          </a:insideV>
        </a:tcBdr>
        <a:fill>
          <a:solidFill>
            <a:srgbClr val="EEEFEE"/>
          </a:solidFill>
        </a:fill>
      </a:tcStyle>
    </a:wholeTbl>
    <a:band1H>
      <a:tcTxStyle b="off" i="off"/>
      <a:tcStyle>
        <a:tcBdr/>
        <a:fill>
          <a:solidFill>
            <a:srgbClr val="DCDDDB"/>
          </a:solidFill>
        </a:fill>
      </a:tcStyle>
    </a:band1H>
    <a:band2H>
      <a:tcTxStyle b="off" i="off"/>
      <a:tcStyle>
        <a:tcBdr/>
      </a:tcStyle>
    </a:band2H>
    <a:band1V>
      <a:tcTxStyle b="off" i="off"/>
      <a:tcStyle>
        <a:tcBdr/>
        <a:fill>
          <a:solidFill>
            <a:srgbClr val="DCDDDB"/>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accent4"/>
              </a:solidFill>
              <a:prstDash val="solid"/>
              <a:round/>
              <a:headEnd type="none" w="sm" len="sm"/>
              <a:tailEnd type="none" w="sm" len="sm"/>
            </a:ln>
          </a:top>
        </a:tcBdr>
        <a:fill>
          <a:solidFill>
            <a:srgbClr val="EEEFEE"/>
          </a:solidFill>
        </a:fill>
      </a:tcStyle>
    </a:lastRow>
    <a:seCell>
      <a:tcTxStyle b="off" i="off"/>
      <a:tcStyle>
        <a:tcBdr/>
      </a:tcStyle>
    </a:seCell>
    <a:swCell>
      <a:tcTxStyle b="off" i="off"/>
      <a:tcStyle>
        <a:tcBdr/>
      </a:tcStyle>
    </a:swCell>
    <a:firstRow>
      <a:tcTxStyle b="on" i="off"/>
      <a:tcStyle>
        <a:tcBdr/>
        <a:fill>
          <a:solidFill>
            <a:srgbClr val="EEEFEE"/>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3" autoAdjust="0"/>
    <p:restoredTop sz="89091" autoAdjust="0"/>
  </p:normalViewPr>
  <p:slideViewPr>
    <p:cSldViewPr snapToGrid="0">
      <p:cViewPr varScale="1">
        <p:scale>
          <a:sx n="77" d="100"/>
          <a:sy n="77" d="100"/>
        </p:scale>
        <p:origin x="1002" y="54"/>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Book Antiqua"/>
                <a:ea typeface="Book Antiqua"/>
                <a:cs typeface="Book Antiqua"/>
                <a:sym typeface="Book Antiqua"/>
              </a:rPr>
              <a:t>‹#›</a:t>
            </a:fld>
            <a:endParaRPr sz="1200" b="0" i="0" u="none" strike="noStrike" cap="none">
              <a:solidFill>
                <a:schemeClr val="dk1"/>
              </a:solidFill>
              <a:latin typeface="Book Antiqua"/>
              <a:ea typeface="Book Antiqua"/>
              <a:cs typeface="Book Antiqua"/>
              <a:sym typeface="Book Antiqua"/>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Book Antiqua"/>
              <a:ea typeface="Book Antiqua"/>
              <a:cs typeface="Book Antiqua"/>
              <a:sym typeface="Book Antiqua"/>
            </a:endParaRPr>
          </a:p>
        </p:txBody>
      </p:sp>
      <p:sp>
        <p:nvSpPr>
          <p:cNvPr id="114" name="Google Shape;1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Book Antiqua"/>
                <a:ea typeface="Book Antiqua"/>
                <a:cs typeface="Book Antiqua"/>
                <a:sym typeface="Book Antiqua"/>
              </a:rPr>
              <a:t>1</a:t>
            </a:fld>
            <a:endParaRPr sz="1200" b="0" i="0" u="none" strike="noStrike" cap="none">
              <a:solidFill>
                <a:schemeClr val="dk1"/>
              </a:solidFill>
              <a:latin typeface="Book Antiqua"/>
              <a:ea typeface="Book Antiqua"/>
              <a:cs typeface="Book Antiqua"/>
              <a:sym typeface="Book Antiqu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100" b="0" i="0" u="none" strike="noStrike" cap="none" dirty="0">
                <a:solidFill>
                  <a:schemeClr val="dk2"/>
                </a:solidFill>
                <a:latin typeface="Arial"/>
                <a:ea typeface="Arial"/>
                <a:cs typeface="Arial"/>
                <a:sym typeface="Arial"/>
              </a:rPr>
              <a:t>Corning Inc. is a publicly-traded American multinational technology company that specializes in specialty glass, ceramics, and related materials and technologies including advanced optics, primarily for industrial and scientific applications. Corning Inc. employs approximately 45000 employees worldwide. It reported $10.5 billion in sales in 2017.</a:t>
            </a:r>
            <a:r>
              <a:rPr lang="en-US" sz="1100" b="0" i="0" u="none" strike="noStrike" cap="none" baseline="0" dirty="0">
                <a:solidFill>
                  <a:schemeClr val="dk2"/>
                </a:solidFill>
                <a:latin typeface="Arial"/>
                <a:ea typeface="Arial"/>
                <a:cs typeface="Arial"/>
                <a:sym typeface="Arial"/>
              </a:rPr>
              <a:t> Moreover, most of the corning’s businesses were rooted to a specific business model  that is invent a component that enables a complex system, protect it with IP, and develop a world class manufacturing processes to make it (</a:t>
            </a:r>
            <a:r>
              <a:rPr lang="en-US" sz="1100" b="0" i="0" u="none" strike="noStrike" cap="none" dirty="0">
                <a:solidFill>
                  <a:schemeClr val="dk1"/>
                </a:solidFill>
                <a:latin typeface="Book Antiqua"/>
                <a:ea typeface="Book Antiqua"/>
                <a:cs typeface="Book Antiqua"/>
                <a:sym typeface="Book Antiqua"/>
              </a:rPr>
              <a:t>Henderson &amp; </a:t>
            </a:r>
            <a:r>
              <a:rPr lang="en-US" sz="1100" b="0" i="0" u="none" strike="noStrike" cap="none" dirty="0" err="1">
                <a:solidFill>
                  <a:schemeClr val="dk1"/>
                </a:solidFill>
                <a:latin typeface="Book Antiqua"/>
                <a:ea typeface="Book Antiqua"/>
                <a:cs typeface="Book Antiqua"/>
                <a:sym typeface="Book Antiqua"/>
              </a:rPr>
              <a:t>Reavis</a:t>
            </a:r>
            <a:r>
              <a:rPr lang="en-US" sz="1100" b="0" i="0" u="none" strike="noStrike" cap="none" dirty="0">
                <a:solidFill>
                  <a:schemeClr val="dk1"/>
                </a:solidFill>
                <a:latin typeface="Book Antiqua"/>
                <a:ea typeface="Book Antiqua"/>
                <a:cs typeface="Book Antiqua"/>
                <a:sym typeface="Book Antiqua"/>
              </a:rPr>
              <a:t>, 2009). </a:t>
            </a:r>
            <a:endParaRPr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1100"/>
              <a:buFont typeface="Arial"/>
              <a:buNone/>
            </a:pPr>
            <a:r>
              <a:rPr lang="en-US" sz="1100" b="0" i="0" u="none" strike="noStrike" cap="none" dirty="0">
                <a:solidFill>
                  <a:schemeClr val="dk2"/>
                </a:solidFill>
                <a:latin typeface="Arial"/>
                <a:ea typeface="Arial"/>
                <a:cs typeface="Arial"/>
                <a:sym typeface="Arial"/>
              </a:rPr>
              <a:t>Corning has four business units: Display Technologies, Telecommunications, Environmental Technologies, and Life Sciences.</a:t>
            </a:r>
            <a:endParaRPr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100" b="0" i="0" u="none" strike="noStrike" cap="none" dirty="0">
                <a:solidFill>
                  <a:schemeClr val="dk2"/>
                </a:solidFill>
                <a:latin typeface="Arial"/>
                <a:ea typeface="Arial"/>
                <a:cs typeface="Arial"/>
                <a:sym typeface="Arial"/>
              </a:rPr>
              <a:t>·         </a:t>
            </a:r>
            <a:r>
              <a:rPr lang="en-US" sz="1100" b="1" i="0" u="none" strike="noStrike" cap="none" dirty="0">
                <a:solidFill>
                  <a:schemeClr val="dk2"/>
                </a:solidFill>
                <a:latin typeface="Arial"/>
                <a:ea typeface="Arial"/>
                <a:cs typeface="Arial"/>
                <a:sym typeface="Arial"/>
              </a:rPr>
              <a:t>Display Technologies</a:t>
            </a:r>
            <a:r>
              <a:rPr lang="en-US" sz="1100" b="0" i="0" u="none" strike="noStrike" cap="none" dirty="0">
                <a:solidFill>
                  <a:schemeClr val="dk2"/>
                </a:solidFill>
                <a:latin typeface="Arial"/>
                <a:ea typeface="Arial"/>
                <a:cs typeface="Arial"/>
                <a:sym typeface="Arial"/>
              </a:rPr>
              <a:t> is several times the size of the nearest competitor and represents 41% of the company’s revenue and 87% of net income.</a:t>
            </a:r>
            <a:r>
              <a:rPr lang="en-US" sz="1100" b="0" i="0" u="none" strike="noStrike" cap="none" baseline="0" dirty="0">
                <a:solidFill>
                  <a:schemeClr val="dk2"/>
                </a:solidFill>
                <a:latin typeface="Arial"/>
                <a:ea typeface="Arial"/>
                <a:cs typeface="Arial"/>
                <a:sym typeface="Arial"/>
              </a:rPr>
              <a:t> The dis[play business manufactured  glass substrates for liquid crystal displays commonly known as LCDs. The display business come to more demand after the manufacturing of computer screens started making the demand of high performance glasses to increase (</a:t>
            </a:r>
            <a:r>
              <a:rPr lang="en-US" sz="1100" b="0" i="0" u="none" strike="noStrike" cap="none" dirty="0">
                <a:solidFill>
                  <a:schemeClr val="dk1"/>
                </a:solidFill>
                <a:latin typeface="Book Antiqua"/>
                <a:ea typeface="Book Antiqua"/>
                <a:cs typeface="Book Antiqua"/>
                <a:sym typeface="Book Antiqua"/>
              </a:rPr>
              <a:t>Henderson &amp; </a:t>
            </a:r>
            <a:r>
              <a:rPr lang="en-US" sz="1100" b="0" i="0" u="none" strike="noStrike" cap="none" dirty="0" err="1">
                <a:solidFill>
                  <a:schemeClr val="dk1"/>
                </a:solidFill>
                <a:latin typeface="Book Antiqua"/>
                <a:ea typeface="Book Antiqua"/>
                <a:cs typeface="Book Antiqua"/>
                <a:sym typeface="Book Antiqua"/>
              </a:rPr>
              <a:t>Reavis</a:t>
            </a:r>
            <a:r>
              <a:rPr lang="en-US" sz="1100" b="0" i="0" u="none" strike="noStrike" cap="none" dirty="0">
                <a:solidFill>
                  <a:schemeClr val="dk1"/>
                </a:solidFill>
                <a:latin typeface="Book Antiqua"/>
                <a:ea typeface="Book Antiqua"/>
                <a:cs typeface="Book Antiqua"/>
                <a:sym typeface="Book Antiqua"/>
              </a:rPr>
              <a:t>, 2009). </a:t>
            </a:r>
            <a:endParaRPr lang="en-US"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100" b="0" i="0" u="none" strike="noStrike" cap="none" dirty="0">
                <a:solidFill>
                  <a:schemeClr val="dk2"/>
                </a:solidFill>
                <a:latin typeface="Arial"/>
                <a:ea typeface="Arial"/>
                <a:cs typeface="Arial"/>
                <a:sym typeface="Arial"/>
              </a:rPr>
              <a:t>·         </a:t>
            </a:r>
            <a:r>
              <a:rPr lang="en-US" sz="1100" b="1" i="0" u="none" strike="noStrike" cap="none" dirty="0">
                <a:solidFill>
                  <a:schemeClr val="dk2"/>
                </a:solidFill>
                <a:latin typeface="Arial"/>
                <a:ea typeface="Arial"/>
                <a:cs typeface="Arial"/>
                <a:sym typeface="Arial"/>
              </a:rPr>
              <a:t>Telecommunications </a:t>
            </a:r>
            <a:r>
              <a:rPr lang="en-US" sz="1100" b="0" i="0" u="none" strike="noStrike" cap="none" dirty="0">
                <a:solidFill>
                  <a:schemeClr val="dk2"/>
                </a:solidFill>
                <a:latin typeface="Arial"/>
                <a:ea typeface="Arial"/>
                <a:cs typeface="Arial"/>
                <a:sym typeface="Arial"/>
              </a:rPr>
              <a:t>includes optical fiber and the cable systems business</a:t>
            </a:r>
            <a:r>
              <a:rPr lang="en-US" sz="1100" dirty="0">
                <a:solidFill>
                  <a:schemeClr val="dk2"/>
                </a:solidFill>
                <a:latin typeface="Arial"/>
                <a:ea typeface="Arial"/>
                <a:cs typeface="Arial"/>
                <a:sym typeface="Arial"/>
              </a:rPr>
              <a:t>. Also provides satellites and Internet connection. The communication business is also involved in the</a:t>
            </a:r>
            <a:r>
              <a:rPr lang="en-US" sz="1100" baseline="0" dirty="0">
                <a:solidFill>
                  <a:schemeClr val="dk2"/>
                </a:solidFill>
                <a:latin typeface="Arial"/>
                <a:ea typeface="Arial"/>
                <a:cs typeface="Arial"/>
                <a:sym typeface="Arial"/>
              </a:rPr>
              <a:t> manufacture of equipment and hardware components in the general telecommunication industry. Its introduction of “ultra-bendable fiber” wowed the entire telecommunication industry. The business has since long time been known of developing different products of fiber-to-the –home </a:t>
            </a:r>
            <a:r>
              <a:rPr lang="en-US" sz="1100" b="0" i="0" u="none" strike="noStrike" cap="none" baseline="0" dirty="0">
                <a:solidFill>
                  <a:schemeClr val="dk2"/>
                </a:solidFill>
                <a:latin typeface="Arial"/>
                <a:ea typeface="Arial"/>
                <a:cs typeface="Arial"/>
                <a:sym typeface="Arial"/>
              </a:rPr>
              <a:t>(</a:t>
            </a:r>
            <a:r>
              <a:rPr lang="en-US" sz="1100" b="0" i="0" u="none" strike="noStrike" cap="none" dirty="0">
                <a:solidFill>
                  <a:schemeClr val="dk1"/>
                </a:solidFill>
                <a:latin typeface="Book Antiqua"/>
                <a:ea typeface="Book Antiqua"/>
                <a:cs typeface="Book Antiqua"/>
                <a:sym typeface="Book Antiqua"/>
              </a:rPr>
              <a:t>Henderson &amp; </a:t>
            </a:r>
            <a:r>
              <a:rPr lang="en-US" sz="1100" b="0" i="0" u="none" strike="noStrike" cap="none" dirty="0" err="1">
                <a:solidFill>
                  <a:schemeClr val="dk1"/>
                </a:solidFill>
                <a:latin typeface="Book Antiqua"/>
                <a:ea typeface="Book Antiqua"/>
                <a:cs typeface="Book Antiqua"/>
                <a:sym typeface="Book Antiqua"/>
              </a:rPr>
              <a:t>Reavis</a:t>
            </a:r>
            <a:r>
              <a:rPr lang="en-US" sz="1100" b="0" i="0" u="none" strike="noStrike" cap="none" dirty="0">
                <a:solidFill>
                  <a:schemeClr val="dk1"/>
                </a:solidFill>
                <a:latin typeface="Book Antiqua"/>
                <a:ea typeface="Book Antiqua"/>
                <a:cs typeface="Book Antiqua"/>
                <a:sym typeface="Book Antiqua"/>
              </a:rPr>
              <a:t>, 2009). </a:t>
            </a:r>
            <a:endParaRPr lang="en-US"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100" b="0" i="0" u="none" strike="noStrike" cap="none" dirty="0">
                <a:solidFill>
                  <a:schemeClr val="dk2"/>
                </a:solidFill>
                <a:latin typeface="Arial"/>
                <a:ea typeface="Arial"/>
                <a:cs typeface="Arial"/>
                <a:sym typeface="Arial"/>
              </a:rPr>
              <a:t>·         </a:t>
            </a:r>
            <a:r>
              <a:rPr lang="en-US" sz="1100" b="1" i="0" u="none" strike="noStrike" cap="none" dirty="0">
                <a:solidFill>
                  <a:schemeClr val="dk2"/>
                </a:solidFill>
                <a:latin typeface="Arial"/>
                <a:ea typeface="Arial"/>
                <a:cs typeface="Arial"/>
                <a:sym typeface="Arial"/>
              </a:rPr>
              <a:t>Environmental Technologies</a:t>
            </a:r>
            <a:r>
              <a:rPr lang="en-US" sz="1100" dirty="0">
                <a:solidFill>
                  <a:schemeClr val="dk2"/>
                </a:solidFill>
                <a:latin typeface="Arial"/>
                <a:ea typeface="Arial"/>
                <a:cs typeface="Arial"/>
                <a:sym typeface="Arial"/>
              </a:rPr>
              <a:t>. the company is committed to environmental conservation and </a:t>
            </a:r>
            <a:r>
              <a:rPr lang="en-US" sz="1100" b="0" i="0" u="none" strike="noStrike" cap="none" dirty="0">
                <a:solidFill>
                  <a:schemeClr val="dk2"/>
                </a:solidFill>
                <a:latin typeface="Arial"/>
                <a:ea typeface="Arial"/>
                <a:cs typeface="Arial"/>
                <a:sym typeface="Arial"/>
              </a:rPr>
              <a:t>manufactures substrates and filters for automobile and diesel emission control systems to help manufacturers meet stringent emissions standards for gasoline and diesel engines on light-duty and heavy-duty vehicles.</a:t>
            </a:r>
            <a:r>
              <a:rPr lang="en-US" sz="1100" b="0" i="0" u="none" strike="noStrike" cap="none" baseline="0" dirty="0">
                <a:solidFill>
                  <a:schemeClr val="dk2"/>
                </a:solidFill>
                <a:latin typeface="Arial"/>
                <a:ea typeface="Arial"/>
                <a:cs typeface="Arial"/>
                <a:sym typeface="Arial"/>
              </a:rPr>
              <a:t> The filters and substrates delivered durable, reliable, and consistent performance in filtering engine exhausts under certain very demanding conditions as excellent pressure drop is maintained (</a:t>
            </a:r>
            <a:r>
              <a:rPr lang="en-US" sz="1100" b="0" i="0" u="none" strike="noStrike" cap="none" dirty="0">
                <a:solidFill>
                  <a:schemeClr val="dk1"/>
                </a:solidFill>
                <a:latin typeface="Book Antiqua"/>
                <a:ea typeface="Book Antiqua"/>
                <a:cs typeface="Book Antiqua"/>
                <a:sym typeface="Book Antiqua"/>
              </a:rPr>
              <a:t>Henderson &amp; </a:t>
            </a:r>
            <a:r>
              <a:rPr lang="en-US" sz="1100" b="0" i="0" u="none" strike="noStrike" cap="none" dirty="0" err="1">
                <a:solidFill>
                  <a:schemeClr val="dk1"/>
                </a:solidFill>
                <a:latin typeface="Book Antiqua"/>
                <a:ea typeface="Book Antiqua"/>
                <a:cs typeface="Book Antiqua"/>
                <a:sym typeface="Book Antiqua"/>
              </a:rPr>
              <a:t>Reavis</a:t>
            </a:r>
            <a:r>
              <a:rPr lang="en-US" sz="1100" b="0" i="0" u="none" strike="noStrike" cap="none" dirty="0">
                <a:solidFill>
                  <a:schemeClr val="dk1"/>
                </a:solidFill>
                <a:latin typeface="Book Antiqua"/>
                <a:ea typeface="Book Antiqua"/>
                <a:cs typeface="Book Antiqua"/>
                <a:sym typeface="Book Antiqua"/>
              </a:rPr>
              <a:t>, 2009). </a:t>
            </a:r>
            <a:endParaRPr lang="en-US"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100" b="1" i="0" u="none" strike="noStrike" cap="none" dirty="0">
                <a:solidFill>
                  <a:schemeClr val="dk2"/>
                </a:solidFill>
                <a:latin typeface="Arial"/>
                <a:ea typeface="Arial"/>
                <a:cs typeface="Arial"/>
                <a:sym typeface="Arial"/>
              </a:rPr>
              <a:t>Life Sciences</a:t>
            </a:r>
            <a:r>
              <a:rPr lang="en-US" sz="1100" b="0" i="0" u="none" strike="noStrike" cap="none" dirty="0">
                <a:solidFill>
                  <a:schemeClr val="dk2"/>
                </a:solidFill>
                <a:latin typeface="Arial"/>
                <a:ea typeface="Arial"/>
                <a:cs typeface="Arial"/>
                <a:sym typeface="Arial"/>
              </a:rPr>
              <a:t> contains the lowest </a:t>
            </a:r>
            <a:r>
              <a:rPr lang="en-US" sz="1100" dirty="0">
                <a:solidFill>
                  <a:schemeClr val="dk2"/>
                </a:solidFill>
                <a:latin typeface="Arial"/>
                <a:ea typeface="Arial"/>
                <a:cs typeface="Arial"/>
                <a:sym typeface="Arial"/>
              </a:rPr>
              <a:t>percentages in the company. Involves the </a:t>
            </a:r>
            <a:r>
              <a:rPr lang="en-US" sz="1100" b="0" i="0" u="none" strike="noStrike" cap="none" dirty="0">
                <a:solidFill>
                  <a:schemeClr val="dk2"/>
                </a:solidFill>
                <a:latin typeface="Arial"/>
                <a:ea typeface="Arial"/>
                <a:cs typeface="Arial"/>
                <a:sym typeface="Arial"/>
              </a:rPr>
              <a:t>manufactur</a:t>
            </a:r>
            <a:r>
              <a:rPr lang="en-US" sz="1100" dirty="0">
                <a:solidFill>
                  <a:schemeClr val="dk2"/>
                </a:solidFill>
                <a:latin typeface="Arial"/>
                <a:ea typeface="Arial"/>
                <a:cs typeface="Arial"/>
                <a:sym typeface="Arial"/>
              </a:rPr>
              <a:t>ing of</a:t>
            </a:r>
            <a:r>
              <a:rPr lang="en-US" sz="1100" b="0" i="0" u="none" strike="noStrike" cap="none" dirty="0">
                <a:solidFill>
                  <a:schemeClr val="dk2"/>
                </a:solidFill>
                <a:latin typeface="Arial"/>
                <a:ea typeface="Arial"/>
                <a:cs typeface="Arial"/>
                <a:sym typeface="Arial"/>
              </a:rPr>
              <a:t> glass and plastic consumables for scientific applications. </a:t>
            </a:r>
            <a:r>
              <a:rPr lang="en-US" sz="1100" dirty="0">
                <a:solidFill>
                  <a:schemeClr val="dk2"/>
                </a:solidFill>
                <a:latin typeface="Arial"/>
                <a:ea typeface="Arial"/>
                <a:cs typeface="Arial"/>
                <a:sym typeface="Arial"/>
              </a:rPr>
              <a:t>although</a:t>
            </a:r>
            <a:r>
              <a:rPr lang="en-US" sz="1100" b="0" i="0" u="none" strike="noStrike" cap="none" dirty="0">
                <a:solidFill>
                  <a:schemeClr val="dk2"/>
                </a:solidFill>
                <a:latin typeface="Arial"/>
                <a:ea typeface="Arial"/>
                <a:cs typeface="Arial"/>
                <a:sym typeface="Arial"/>
              </a:rPr>
              <a:t> it contributes a net </a:t>
            </a:r>
            <a:r>
              <a:rPr lang="en-US" sz="1100" dirty="0">
                <a:solidFill>
                  <a:schemeClr val="dk2"/>
                </a:solidFill>
                <a:latin typeface="Arial"/>
                <a:ea typeface="Arial"/>
                <a:cs typeface="Arial"/>
                <a:sym typeface="Arial"/>
              </a:rPr>
              <a:t>income of zero, it offers crucial contribution to the company. Through life</a:t>
            </a:r>
            <a:r>
              <a:rPr lang="en-US" sz="1100" baseline="0" dirty="0">
                <a:solidFill>
                  <a:schemeClr val="dk2"/>
                </a:solidFill>
                <a:latin typeface="Arial"/>
                <a:ea typeface="Arial"/>
                <a:cs typeface="Arial"/>
                <a:sym typeface="Arial"/>
              </a:rPr>
              <a:t> science, the business was able to introduce a new product to the market known as Epic®. The product has been so helpful to the company since it incorporates other company products such as LCDs make standard products such as standard microplates </a:t>
            </a:r>
            <a:r>
              <a:rPr lang="en-US" sz="1100" b="0" i="0" u="none" strike="noStrike" cap="none" baseline="0" dirty="0">
                <a:solidFill>
                  <a:schemeClr val="dk2"/>
                </a:solidFill>
                <a:latin typeface="Arial"/>
                <a:ea typeface="Arial"/>
                <a:cs typeface="Arial"/>
                <a:sym typeface="Arial"/>
              </a:rPr>
              <a:t>(</a:t>
            </a:r>
            <a:r>
              <a:rPr lang="en-US" sz="1100" b="0" i="0" u="none" strike="noStrike" cap="none" dirty="0">
                <a:solidFill>
                  <a:schemeClr val="dk1"/>
                </a:solidFill>
                <a:latin typeface="Book Antiqua"/>
                <a:ea typeface="Book Antiqua"/>
                <a:cs typeface="Book Antiqua"/>
                <a:sym typeface="Book Antiqua"/>
              </a:rPr>
              <a:t>Henderson &amp; </a:t>
            </a:r>
            <a:r>
              <a:rPr lang="en-US" sz="1100" b="0" i="0" u="none" strike="noStrike" cap="none" dirty="0" err="1">
                <a:solidFill>
                  <a:schemeClr val="dk1"/>
                </a:solidFill>
                <a:latin typeface="Book Antiqua"/>
                <a:ea typeface="Book Antiqua"/>
                <a:cs typeface="Book Antiqua"/>
                <a:sym typeface="Book Antiqua"/>
              </a:rPr>
              <a:t>Reavis</a:t>
            </a:r>
            <a:r>
              <a:rPr lang="en-US" sz="1100" b="0" i="0" u="none" strike="noStrike" cap="none" dirty="0">
                <a:solidFill>
                  <a:schemeClr val="dk1"/>
                </a:solidFill>
                <a:latin typeface="Book Antiqua"/>
                <a:ea typeface="Book Antiqua"/>
                <a:cs typeface="Book Antiqua"/>
                <a:sym typeface="Book Antiqua"/>
              </a:rPr>
              <a:t>, 2009). </a:t>
            </a:r>
            <a:endParaRPr lang="en-US"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chemeClr val="dk2"/>
              </a:buClr>
              <a:buSzPts val="1100"/>
              <a:buFont typeface="Arial"/>
              <a:buNone/>
            </a:pPr>
            <a:endParaRPr sz="1100"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Book Antiqua"/>
              <a:ea typeface="Book Antiqua"/>
              <a:cs typeface="Book Antiqua"/>
              <a:sym typeface="Book Antiqua"/>
            </a:endParaRPr>
          </a:p>
        </p:txBody>
      </p:sp>
      <p:sp>
        <p:nvSpPr>
          <p:cNvPr id="121" name="Google Shape;12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Display Technologies</a:t>
            </a:r>
            <a:r>
              <a:rPr lang="en-US" sz="1100" b="0" i="0" u="none" strike="noStrike" cap="none" dirty="0">
                <a:solidFill>
                  <a:schemeClr val="dk2"/>
                </a:solidFill>
                <a:latin typeface="Arial"/>
                <a:ea typeface="Arial"/>
                <a:cs typeface="Arial"/>
                <a:sym typeface="Arial"/>
              </a:rPr>
              <a:t> - high market share unit within fast-growing industry – star; Display technologies industry has bright prospects and thus is a good candidate for growth. However, the growth should e proportional to the market share that the  business occupies or</a:t>
            </a:r>
            <a:r>
              <a:rPr lang="en-US" sz="1100" b="0" i="0" u="none" strike="noStrike" cap="none" baseline="0" dirty="0">
                <a:solidFill>
                  <a:schemeClr val="dk2"/>
                </a:solidFill>
                <a:latin typeface="Arial"/>
                <a:ea typeface="Arial"/>
                <a:cs typeface="Arial"/>
                <a:sym typeface="Arial"/>
              </a:rPr>
              <a:t> intents to occupy (</a:t>
            </a:r>
            <a:r>
              <a:rPr lang="en-GB" sz="1100" dirty="0"/>
              <a:t>Ren, &amp; </a:t>
            </a:r>
            <a:r>
              <a:rPr lang="en-GB" sz="1100" dirty="0" err="1"/>
              <a:t>Dewan</a:t>
            </a:r>
            <a:r>
              <a:rPr lang="en-GB" sz="1100" dirty="0"/>
              <a:t>, 2015).</a:t>
            </a:r>
            <a:endParaRPr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Book Antiqua"/>
              <a:ea typeface="Book Antiqua"/>
              <a:cs typeface="Book Antiqua"/>
              <a:sym typeface="Book Antiqua"/>
            </a:endParaRPr>
          </a:p>
          <a:p>
            <a:pPr marL="0" marR="0" lvl="0" indent="0" algn="l" defTabSz="914400" rtl="0" eaLnBrk="1" fontAlgn="auto" latinLnBrk="0" hangingPunct="1">
              <a:lnSpc>
                <a:spcPct val="100000"/>
              </a:lnSpc>
              <a:spcBef>
                <a:spcPts val="0"/>
              </a:spcBef>
              <a:spcAft>
                <a:spcPts val="0"/>
              </a:spcAft>
              <a:buClr>
                <a:schemeClr val="dk2"/>
              </a:buClr>
              <a:buSzPts val="1100"/>
              <a:buFont typeface="Arial"/>
              <a:buNone/>
              <a:tabLst/>
              <a:defRPr/>
            </a:pPr>
            <a:r>
              <a:rPr lang="en-US" sz="1100" b="1" i="0" u="none" strike="noStrike" cap="none" dirty="0">
                <a:solidFill>
                  <a:schemeClr val="dk2"/>
                </a:solidFill>
                <a:latin typeface="Arial"/>
                <a:ea typeface="Arial"/>
                <a:cs typeface="Arial"/>
                <a:sym typeface="Arial"/>
              </a:rPr>
              <a:t>Telecommunications</a:t>
            </a:r>
            <a:r>
              <a:rPr lang="en-US" sz="1100" b="0" i="0" u="none" strike="noStrike" cap="none" dirty="0">
                <a:solidFill>
                  <a:schemeClr val="dk2"/>
                </a:solidFill>
                <a:latin typeface="Arial"/>
                <a:ea typeface="Arial"/>
                <a:cs typeface="Arial"/>
                <a:sym typeface="Arial"/>
              </a:rPr>
              <a:t> – high market share unit within slow-growing industry – cash-cow; Because telecommunications industry has bleak prospects, profits should not be invested back into telecommunications industry but rather diverted to more promising businesses. Telecommunication business can stand a better chance</a:t>
            </a:r>
            <a:r>
              <a:rPr lang="en-US" sz="1100" b="0" i="0" u="none" strike="noStrike" cap="none" baseline="0" dirty="0">
                <a:solidFill>
                  <a:schemeClr val="dk2"/>
                </a:solidFill>
                <a:latin typeface="Arial"/>
                <a:ea typeface="Arial"/>
                <a:cs typeface="Arial"/>
                <a:sym typeface="Arial"/>
              </a:rPr>
              <a:t> of controlling part of the industry once the industry growth picks up (</a:t>
            </a:r>
            <a:r>
              <a:rPr lang="en-US" sz="1100" dirty="0"/>
              <a:t>Ren, &amp; </a:t>
            </a:r>
            <a:r>
              <a:rPr lang="en-US" sz="1100" dirty="0" err="1"/>
              <a:t>Dewan</a:t>
            </a:r>
            <a:r>
              <a:rPr lang="en-US" sz="1100" dirty="0"/>
              <a:t>, 2015)</a:t>
            </a:r>
            <a:r>
              <a:rPr lang="en-US" sz="1100" b="0" i="0" u="none" strike="noStrike" cap="none" baseline="0" dirty="0">
                <a:solidFill>
                  <a:schemeClr val="dk2"/>
                </a:solidFill>
                <a:latin typeface="Arial"/>
                <a:ea typeface="Arial"/>
                <a:cs typeface="Arial"/>
                <a:sym typeface="Arial"/>
              </a:rPr>
              <a:t>.</a:t>
            </a:r>
            <a:endParaRPr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Book Antiqua"/>
              <a:ea typeface="Book Antiqua"/>
              <a:cs typeface="Book Antiqua"/>
              <a:sym typeface="Book Antiqua"/>
            </a:endParaRPr>
          </a:p>
          <a:p>
            <a:pPr marL="0" marR="0" lvl="0" indent="0" algn="l" defTabSz="914400" rtl="0" eaLnBrk="1" fontAlgn="auto" latinLnBrk="0" hangingPunct="1">
              <a:lnSpc>
                <a:spcPct val="100000"/>
              </a:lnSpc>
              <a:spcBef>
                <a:spcPts val="0"/>
              </a:spcBef>
              <a:spcAft>
                <a:spcPts val="0"/>
              </a:spcAft>
              <a:buClr>
                <a:schemeClr val="dk2"/>
              </a:buClr>
              <a:buSzPts val="1100"/>
              <a:buFont typeface="Arial"/>
              <a:buNone/>
              <a:tabLst/>
              <a:defRPr/>
            </a:pPr>
            <a:r>
              <a:rPr lang="en-US" sz="1100" b="1" i="0" u="none" strike="noStrike" cap="none" dirty="0">
                <a:solidFill>
                  <a:schemeClr val="dk2"/>
                </a:solidFill>
                <a:latin typeface="Arial"/>
                <a:ea typeface="Arial"/>
                <a:cs typeface="Arial"/>
                <a:sym typeface="Arial"/>
              </a:rPr>
              <a:t>Environmental Technologies</a:t>
            </a:r>
            <a:r>
              <a:rPr lang="en-US" sz="1100" b="0" i="0" u="none" strike="noStrike" cap="none" dirty="0">
                <a:solidFill>
                  <a:schemeClr val="dk2"/>
                </a:solidFill>
                <a:latin typeface="Arial"/>
                <a:ea typeface="Arial"/>
                <a:cs typeface="Arial"/>
                <a:sym typeface="Arial"/>
              </a:rPr>
              <a:t> – high market share unit within fast-growing industry – question-mark; Executives must decide whether to build Environmental Technologies into stars or to divest them. However, making the decision</a:t>
            </a:r>
            <a:r>
              <a:rPr lang="en-US" sz="1100" b="0" i="0" u="none" strike="noStrike" cap="none" baseline="0" dirty="0">
                <a:solidFill>
                  <a:schemeClr val="dk2"/>
                </a:solidFill>
                <a:latin typeface="Arial"/>
                <a:ea typeface="Arial"/>
                <a:cs typeface="Arial"/>
                <a:sym typeface="Arial"/>
              </a:rPr>
              <a:t> can be more critical hence several considerations of the long-run focus of the business should be made (</a:t>
            </a:r>
            <a:r>
              <a:rPr lang="en-US" sz="1100" dirty="0"/>
              <a:t>Ren, &amp; </a:t>
            </a:r>
            <a:r>
              <a:rPr lang="en-US" sz="1100" dirty="0" err="1"/>
              <a:t>Dewan</a:t>
            </a:r>
            <a:r>
              <a:rPr lang="en-US" sz="1100" dirty="0"/>
              <a:t>, 2015)</a:t>
            </a:r>
            <a:r>
              <a:rPr lang="en-US" sz="1100" b="0" i="0" u="none" strike="noStrike" cap="none" baseline="0" dirty="0">
                <a:solidFill>
                  <a:schemeClr val="dk2"/>
                </a:solidFill>
                <a:latin typeface="Arial"/>
                <a:ea typeface="Arial"/>
                <a:cs typeface="Arial"/>
                <a:sym typeface="Arial"/>
              </a:rPr>
              <a:t>.</a:t>
            </a:r>
            <a:endParaRPr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Book Antiqua"/>
              <a:ea typeface="Book Antiqua"/>
              <a:cs typeface="Book Antiqua"/>
              <a:sym typeface="Book Antiqua"/>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0" u="none" strike="noStrike" cap="none" dirty="0">
                <a:solidFill>
                  <a:schemeClr val="dk2"/>
                </a:solidFill>
                <a:latin typeface="Arial"/>
                <a:ea typeface="Arial"/>
                <a:cs typeface="Arial"/>
                <a:sym typeface="Arial"/>
              </a:rPr>
              <a:t>Life Sciences</a:t>
            </a:r>
            <a:r>
              <a:rPr lang="en-US" sz="1100" b="0" i="0" u="none" strike="noStrike" cap="none" dirty="0">
                <a:solidFill>
                  <a:schemeClr val="dk2"/>
                </a:solidFill>
                <a:latin typeface="Arial"/>
                <a:ea typeface="Arial"/>
                <a:cs typeface="Arial"/>
                <a:sym typeface="Arial"/>
              </a:rPr>
              <a:t> - low-market-share units within slow-growing industry - dog; Life Sciences is a good candidate for divestment. Its concentration should be turned back</a:t>
            </a:r>
            <a:r>
              <a:rPr lang="en-US" sz="1100" b="0" i="0" u="none" strike="noStrike" cap="none" baseline="0" dirty="0">
                <a:solidFill>
                  <a:schemeClr val="dk2"/>
                </a:solidFill>
                <a:latin typeface="Arial"/>
                <a:ea typeface="Arial"/>
                <a:cs typeface="Arial"/>
                <a:sym typeface="Arial"/>
              </a:rPr>
              <a:t> to other businesses for increase the company productivity (</a:t>
            </a:r>
            <a:r>
              <a:rPr lang="en-US" sz="1100" dirty="0"/>
              <a:t>Ren, &amp; </a:t>
            </a:r>
            <a:r>
              <a:rPr lang="en-US" sz="1100" dirty="0" err="1"/>
              <a:t>Dewan</a:t>
            </a:r>
            <a:r>
              <a:rPr lang="en-US" sz="1100" dirty="0"/>
              <a:t>, 2015)</a:t>
            </a:r>
            <a:r>
              <a:rPr lang="en-US" sz="1100" b="0" i="0" u="none" strike="noStrike" cap="none" baseline="0" dirty="0">
                <a:solidFill>
                  <a:schemeClr val="dk2"/>
                </a:solidFill>
                <a:latin typeface="Arial"/>
                <a:ea typeface="Arial"/>
                <a:cs typeface="Arial"/>
                <a:sym typeface="Arial"/>
              </a:rPr>
              <a:t>.</a:t>
            </a:r>
            <a:endParaRPr sz="1100" b="0" i="0" u="none" strike="noStrike" cap="none" dirty="0">
              <a:solidFill>
                <a:schemeClr val="dk2"/>
              </a:solidFill>
              <a:latin typeface="Arial"/>
              <a:ea typeface="Arial"/>
              <a:cs typeface="Arial"/>
              <a:sym typeface="Arial"/>
            </a:endParaRPr>
          </a:p>
        </p:txBody>
      </p:sp>
      <p:sp>
        <p:nvSpPr>
          <p:cNvPr id="131" name="Google Shape;13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SWOT Analysis</a:t>
            </a:r>
            <a:endParaRPr sz="1100" b="1"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Strengths: </a:t>
            </a:r>
            <a:r>
              <a:rPr lang="en-US" sz="1100" b="0" i="0" u="none" strike="noStrike" cap="none" dirty="0">
                <a:solidFill>
                  <a:schemeClr val="dk2"/>
                </a:solidFill>
                <a:latin typeface="Arial"/>
                <a:ea typeface="Arial"/>
                <a:cs typeface="Arial"/>
                <a:sym typeface="Arial"/>
              </a:rPr>
              <a:t>Proprietary high-quality well-known glass brands for displays, such as Gorilla Glass;</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Weaknesses: </a:t>
            </a:r>
            <a:r>
              <a:rPr lang="en-US" sz="1100" b="0" i="0" u="none" strike="noStrike" cap="none" dirty="0">
                <a:solidFill>
                  <a:schemeClr val="dk2"/>
                </a:solidFill>
                <a:latin typeface="Arial"/>
                <a:ea typeface="Arial"/>
                <a:cs typeface="Arial"/>
                <a:sym typeface="Arial"/>
              </a:rPr>
              <a:t>Corning Inc. is located low in the industry value chain – it supplies intermediate goods to manufacturers. Higher profits are made by the companies that manufacture final products (Samsung, Nokia, etc…)</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r>
              <a:rPr lang="en-US" sz="1100" b="1" i="0" u="none" strike="noStrike" cap="none" dirty="0">
                <a:solidFill>
                  <a:schemeClr val="dk2"/>
                </a:solidFill>
                <a:latin typeface="Arial"/>
                <a:ea typeface="Arial"/>
                <a:cs typeface="Arial"/>
                <a:sym typeface="Arial"/>
              </a:rPr>
              <a:t>Opportunities: </a:t>
            </a:r>
            <a:r>
              <a:rPr lang="en-US" sz="1100" b="0" i="0" u="none" strike="noStrike" cap="none" dirty="0">
                <a:solidFill>
                  <a:schemeClr val="dk2"/>
                </a:solidFill>
                <a:latin typeface="Arial"/>
                <a:ea typeface="Arial"/>
                <a:cs typeface="Arial"/>
                <a:sym typeface="Arial"/>
              </a:rPr>
              <a:t>Forward vertical integration strategy - move further down the value chain to enter display manufacturing business.</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r>
              <a:rPr lang="en-US" sz="1100" b="1" i="0" u="none" strike="noStrike" cap="none" dirty="0">
                <a:solidFill>
                  <a:schemeClr val="dk2"/>
                </a:solidFill>
                <a:latin typeface="Arial"/>
                <a:ea typeface="Arial"/>
                <a:cs typeface="Arial"/>
                <a:sym typeface="Arial"/>
              </a:rPr>
              <a:t>Recommendation</a:t>
            </a:r>
            <a:r>
              <a:rPr lang="en-US" sz="1100" b="0" i="0" u="none" strike="noStrike" cap="none" dirty="0">
                <a:solidFill>
                  <a:schemeClr val="dk2"/>
                </a:solidFill>
                <a:latin typeface="Arial"/>
                <a:ea typeface="Arial"/>
                <a:cs typeface="Arial"/>
                <a:sym typeface="Arial"/>
              </a:rPr>
              <a:t>: Liquid crystal display manufacturers are among the main customers of display technology division. Planar Systems, and other companies, rely on the toughened, hard Gorilla Glass to make shatterproof displays. However, Corning Inc. is not directly involved in the display manufacturing. To raise profits, Corning Inc. should pursue a forward vertical integration strategy - move further down the value chain to enter display manufacturing business.</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100"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Book Antiqua"/>
              <a:ea typeface="Book Antiqua"/>
              <a:cs typeface="Book Antiqua"/>
              <a:sym typeface="Book Antiqua"/>
            </a:endParaRPr>
          </a:p>
        </p:txBody>
      </p:sp>
      <p:sp>
        <p:nvSpPr>
          <p:cNvPr id="138" name="Google Shape;13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SWOT Analysis</a:t>
            </a:r>
            <a:endParaRPr sz="1100" b="1"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Strengths: </a:t>
            </a:r>
            <a:r>
              <a:rPr lang="en-US" sz="1100" b="0" i="0" u="none" strike="noStrike" cap="none" dirty="0">
                <a:solidFill>
                  <a:schemeClr val="dk2"/>
                </a:solidFill>
                <a:latin typeface="Arial"/>
                <a:ea typeface="Arial"/>
                <a:cs typeface="Arial"/>
                <a:sym typeface="Arial"/>
              </a:rPr>
              <a:t>Proprietary high-quality well-known optical fiber brands for telecommunication system;</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Weaknesses: </a:t>
            </a:r>
            <a:r>
              <a:rPr lang="en-US" sz="1100" b="0" i="0" u="none" strike="noStrike" cap="none" dirty="0">
                <a:solidFill>
                  <a:schemeClr val="dk2"/>
                </a:solidFill>
                <a:latin typeface="Arial"/>
                <a:ea typeface="Arial"/>
                <a:cs typeface="Arial"/>
                <a:sym typeface="Arial"/>
              </a:rPr>
              <a:t>Market is at the maturity stage. Companies often compete on cost.</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Opportunities: </a:t>
            </a:r>
            <a:r>
              <a:rPr lang="en-US" sz="1100" b="0" i="0" u="none" strike="noStrike" cap="none" dirty="0">
                <a:solidFill>
                  <a:schemeClr val="dk2"/>
                </a:solidFill>
                <a:latin typeface="Arial"/>
                <a:ea typeface="Arial"/>
                <a:cs typeface="Arial"/>
                <a:sym typeface="Arial"/>
              </a:rPr>
              <a:t>Diversification – movement into a different industry that relies on the high-quality optical fibers.</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r>
              <a:rPr lang="en-US" sz="1100" b="1" i="0" u="none" strike="noStrike" cap="none" dirty="0">
                <a:solidFill>
                  <a:schemeClr val="dk2"/>
                </a:solidFill>
                <a:latin typeface="Arial"/>
                <a:ea typeface="Arial"/>
                <a:cs typeface="Arial"/>
                <a:sym typeface="Arial"/>
              </a:rPr>
              <a:t>Threats: </a:t>
            </a:r>
            <a:r>
              <a:rPr lang="en-US" sz="1100" b="0" i="0" u="none" strike="noStrike" cap="none" dirty="0">
                <a:solidFill>
                  <a:schemeClr val="dk2"/>
                </a:solidFill>
                <a:latin typeface="Arial"/>
                <a:ea typeface="Arial"/>
                <a:cs typeface="Arial"/>
                <a:sym typeface="Arial"/>
              </a:rPr>
              <a:t>Sumitomo Electric </a:t>
            </a:r>
            <a:r>
              <a:rPr lang="en-US" sz="1100" b="0" i="0" u="none" strike="noStrike" cap="none" dirty="0" err="1">
                <a:solidFill>
                  <a:schemeClr val="dk2"/>
                </a:solidFill>
                <a:latin typeface="Arial"/>
                <a:ea typeface="Arial"/>
                <a:cs typeface="Arial"/>
                <a:sym typeface="Arial"/>
              </a:rPr>
              <a:t>Lightwave</a:t>
            </a:r>
            <a:r>
              <a:rPr lang="en-US" sz="1100" b="0" i="0" u="none" strike="noStrike" cap="none" dirty="0">
                <a:solidFill>
                  <a:schemeClr val="dk2"/>
                </a:solidFill>
                <a:latin typeface="Arial"/>
                <a:ea typeface="Arial"/>
                <a:cs typeface="Arial"/>
                <a:sym typeface="Arial"/>
              </a:rPr>
              <a:t> Corporation, Fujikura Ltd., and other manufacturers of fiber optical cables.</a:t>
            </a: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100" b="0" i="0" u="none" strike="noStrike" cap="none" dirty="0">
              <a:solidFill>
                <a:schemeClr val="dk2"/>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Arial"/>
              <a:buNone/>
            </a:pPr>
            <a:r>
              <a:rPr lang="en-US" sz="1100" b="1" i="0" u="none" strike="noStrike" cap="none" dirty="0">
                <a:solidFill>
                  <a:schemeClr val="dk2"/>
                </a:solidFill>
                <a:latin typeface="Arial"/>
                <a:ea typeface="Arial"/>
                <a:cs typeface="Arial"/>
                <a:sym typeface="Arial"/>
              </a:rPr>
              <a:t>Recommendation</a:t>
            </a:r>
            <a:r>
              <a:rPr lang="en-US" sz="1100" b="0" i="0" u="none" strike="noStrike" cap="none" dirty="0">
                <a:solidFill>
                  <a:schemeClr val="dk2"/>
                </a:solidFill>
                <a:latin typeface="Arial"/>
                <a:ea typeface="Arial"/>
                <a:cs typeface="Arial"/>
                <a:sym typeface="Arial"/>
              </a:rPr>
              <a:t>: Corning Inc. is among main manufacturers of low-loss optical fibers for telecommunication industry. However, flexible and rigid </a:t>
            </a:r>
            <a:r>
              <a:rPr lang="en-US" sz="1100" b="0" i="0" u="none" strike="noStrike" cap="none" dirty="0" err="1">
                <a:solidFill>
                  <a:schemeClr val="dk2"/>
                </a:solidFill>
                <a:latin typeface="Arial"/>
                <a:ea typeface="Arial"/>
                <a:cs typeface="Arial"/>
                <a:sym typeface="Arial"/>
              </a:rPr>
              <a:t>multifibers</a:t>
            </a:r>
            <a:r>
              <a:rPr lang="en-US" sz="1100" b="0" i="0" u="none" strike="noStrike" cap="none" dirty="0">
                <a:solidFill>
                  <a:schemeClr val="dk2"/>
                </a:solidFill>
                <a:latin typeface="Arial"/>
                <a:ea typeface="Arial"/>
                <a:cs typeface="Arial"/>
                <a:sym typeface="Arial"/>
              </a:rPr>
              <a:t> are also critical components of many modern medical devices, such as fiber-optic endoscopes, intravascular pressure transducers, oximeters, etc.... Corning Inc. should consider this growing market for its products and pursue a diversification - moving into the new value chain.</a:t>
            </a:r>
            <a:endParaRPr sz="11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Book Antiqua"/>
              <a:ea typeface="Book Antiqua"/>
              <a:cs typeface="Book Antiqua"/>
              <a:sym typeface="Book Antiqua"/>
            </a:endParaRPr>
          </a:p>
        </p:txBody>
      </p:sp>
      <p:sp>
        <p:nvSpPr>
          <p:cNvPr id="168" name="Google Shape;1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b="1" i="0" u="none" strike="noStrike" cap="none" dirty="0">
                <a:solidFill>
                  <a:srgbClr val="000000"/>
                </a:solidFill>
                <a:latin typeface="Book Antiqua"/>
                <a:ea typeface="Book Antiqua"/>
                <a:cs typeface="Book Antiqua"/>
                <a:sym typeface="Book Antiqua"/>
              </a:rPr>
              <a:t>Display Technologies</a:t>
            </a:r>
            <a:r>
              <a:rPr lang="en-US" sz="1200" b="0" i="0" u="none" strike="noStrike" cap="none" dirty="0">
                <a:solidFill>
                  <a:srgbClr val="000000"/>
                </a:solidFill>
                <a:latin typeface="Book Antiqua"/>
                <a:ea typeface="Book Antiqua"/>
                <a:cs typeface="Book Antiqua"/>
                <a:sym typeface="Book Antiqua"/>
              </a:rPr>
              <a:t>: Corning Inc. should consider entering display manufacturing through the acquisition of a smaller manufacturing company. Through</a:t>
            </a:r>
            <a:r>
              <a:rPr lang="en-US" sz="1200" b="0" i="0" u="none" strike="noStrike" cap="none" baseline="0" dirty="0">
                <a:solidFill>
                  <a:srgbClr val="000000"/>
                </a:solidFill>
                <a:latin typeface="Book Antiqua"/>
                <a:ea typeface="Book Antiqua"/>
                <a:cs typeface="Book Antiqua"/>
                <a:sym typeface="Book Antiqua"/>
              </a:rPr>
              <a:t> this the company will be able to use their intermediate products to easily make finished goods at a lower cost than other competitors (</a:t>
            </a:r>
            <a:r>
              <a:rPr lang="en-GB" dirty="0" err="1"/>
              <a:t>Villalonga</a:t>
            </a:r>
            <a:r>
              <a:rPr lang="en-GB" dirty="0"/>
              <a:t>, &amp; </a:t>
            </a:r>
            <a:r>
              <a:rPr lang="en-GB" dirty="0" err="1"/>
              <a:t>McGahan</a:t>
            </a:r>
            <a:r>
              <a:rPr lang="en-GB" dirty="0"/>
              <a:t>, 2005).</a:t>
            </a:r>
            <a:br>
              <a:rPr lang="en-US" sz="1200" b="0" i="0" u="none" strike="noStrike" cap="none" dirty="0">
                <a:solidFill>
                  <a:srgbClr val="000000"/>
                </a:solidFill>
                <a:latin typeface="Book Antiqua"/>
                <a:ea typeface="Book Antiqua"/>
                <a:cs typeface="Book Antiqua"/>
                <a:sym typeface="Book Antiqua"/>
              </a:rPr>
            </a:br>
            <a:endParaRPr sz="1200" b="0" i="0" u="none" strike="noStrike" cap="none" dirty="0">
              <a:solidFill>
                <a:srgbClr val="000000"/>
              </a:solidFill>
              <a:latin typeface="Book Antiqua"/>
              <a:ea typeface="Book Antiqua"/>
              <a:cs typeface="Book Antiqua"/>
              <a:sym typeface="Book Antiqua"/>
            </a:endParaRPr>
          </a:p>
          <a:p>
            <a:pPr marL="0" marR="0" lvl="0" indent="0" algn="l" rtl="0">
              <a:lnSpc>
                <a:spcPct val="100000"/>
              </a:lnSpc>
              <a:spcBef>
                <a:spcPts val="0"/>
              </a:spcBef>
              <a:spcAft>
                <a:spcPts val="0"/>
              </a:spcAft>
              <a:buClr>
                <a:srgbClr val="000000"/>
              </a:buClr>
              <a:buSzPts val="1400"/>
              <a:buFont typeface="Arial"/>
              <a:buNone/>
            </a:pPr>
            <a:r>
              <a:rPr lang="en-US" sz="1200" b="1" i="0" u="none" strike="noStrike" cap="none" dirty="0">
                <a:solidFill>
                  <a:srgbClr val="000000"/>
                </a:solidFill>
                <a:latin typeface="Book Antiqua"/>
                <a:ea typeface="Book Antiqua"/>
                <a:cs typeface="Book Antiqua"/>
                <a:sym typeface="Book Antiqua"/>
              </a:rPr>
              <a:t>Telecommunications</a:t>
            </a:r>
            <a:r>
              <a:rPr lang="en-US" sz="1200" b="0" i="0" u="none" strike="noStrike" cap="none" dirty="0">
                <a:solidFill>
                  <a:srgbClr val="000000"/>
                </a:solidFill>
                <a:latin typeface="Book Antiqua"/>
                <a:ea typeface="Book Antiqua"/>
                <a:cs typeface="Book Antiqua"/>
                <a:sym typeface="Book Antiqua"/>
              </a:rPr>
              <a:t>: Corning Inc. should pursue diversification into growing medical device market. It can use consider venture with one of the medical device manufacturers. This will be a synergistic interaction - two businesses produce benefits together that could not be produced separately. Through joint</a:t>
            </a:r>
            <a:r>
              <a:rPr lang="en-US" sz="1200" b="0" i="0" u="none" strike="noStrike" cap="none" baseline="0" dirty="0">
                <a:solidFill>
                  <a:srgbClr val="000000"/>
                </a:solidFill>
                <a:latin typeface="Book Antiqua"/>
                <a:ea typeface="Book Antiqua"/>
                <a:cs typeface="Book Antiqua"/>
                <a:sym typeface="Book Antiqua"/>
              </a:rPr>
              <a:t> ventures corning will benefit as well as the other medical device manufacturers benefit (</a:t>
            </a:r>
            <a:r>
              <a:rPr lang="en-GB" dirty="0" err="1"/>
              <a:t>Villalonga</a:t>
            </a:r>
            <a:r>
              <a:rPr lang="en-GB" dirty="0"/>
              <a:t>, &amp; </a:t>
            </a:r>
            <a:r>
              <a:rPr lang="en-GB" dirty="0" err="1"/>
              <a:t>McGahan</a:t>
            </a:r>
            <a:r>
              <a:rPr lang="en-GB" dirty="0"/>
              <a:t>, 2005)</a:t>
            </a:r>
            <a:r>
              <a:rPr lang="en-US" sz="1200" b="0" i="0" u="none" strike="noStrike" cap="none" baseline="0" dirty="0">
                <a:solidFill>
                  <a:srgbClr val="000000"/>
                </a:solidFill>
                <a:latin typeface="Book Antiqua"/>
                <a:ea typeface="Book Antiqua"/>
                <a:cs typeface="Book Antiqua"/>
                <a:sym typeface="Book Antiqua"/>
              </a:rPr>
              <a:t>.</a:t>
            </a:r>
            <a:br>
              <a:rPr lang="en-US" sz="1200" b="0" i="0" u="none" strike="noStrike" cap="none" dirty="0">
                <a:solidFill>
                  <a:srgbClr val="000000"/>
                </a:solidFill>
                <a:latin typeface="Book Antiqua"/>
                <a:ea typeface="Book Antiqua"/>
                <a:cs typeface="Book Antiqua"/>
                <a:sym typeface="Book Antiqua"/>
              </a:rPr>
            </a:br>
            <a:endParaRPr sz="1200" b="0" i="0" u="none" strike="noStrike" cap="none" dirty="0">
              <a:solidFill>
                <a:srgbClr val="000000"/>
              </a:solidFill>
              <a:latin typeface="Book Antiqua"/>
              <a:ea typeface="Book Antiqua"/>
              <a:cs typeface="Book Antiqua"/>
              <a:sym typeface="Book Antiqua"/>
            </a:endParaRPr>
          </a:p>
          <a:p>
            <a:pPr marL="0" marR="0" lvl="0" indent="0" algn="l" rtl="0">
              <a:lnSpc>
                <a:spcPct val="100000"/>
              </a:lnSpc>
              <a:spcBef>
                <a:spcPts val="0"/>
              </a:spcBef>
              <a:spcAft>
                <a:spcPts val="0"/>
              </a:spcAft>
              <a:buClr>
                <a:srgbClr val="000000"/>
              </a:buClr>
              <a:buSzPts val="1400"/>
              <a:buFont typeface="Arial"/>
              <a:buNone/>
            </a:pPr>
            <a:r>
              <a:rPr lang="en-US" sz="1200" b="1" i="0" u="none" strike="noStrike" cap="none" dirty="0">
                <a:solidFill>
                  <a:srgbClr val="000000"/>
                </a:solidFill>
                <a:latin typeface="Book Antiqua"/>
                <a:ea typeface="Book Antiqua"/>
                <a:cs typeface="Book Antiqua"/>
                <a:sym typeface="Book Antiqua"/>
              </a:rPr>
              <a:t>Environmental Technologies</a:t>
            </a:r>
            <a:r>
              <a:rPr lang="en-US" sz="1200" b="0" i="0" u="none" strike="noStrike" cap="none" dirty="0">
                <a:solidFill>
                  <a:srgbClr val="000000"/>
                </a:solidFill>
                <a:latin typeface="Book Antiqua"/>
                <a:ea typeface="Book Antiqua"/>
                <a:cs typeface="Book Antiqua"/>
                <a:sym typeface="Book Antiqua"/>
              </a:rPr>
              <a:t>: Continue investing in R&amp;D to build strength into this division. 100% concentration on R&amp;D</a:t>
            </a:r>
            <a:r>
              <a:rPr lang="en-US" sz="1200" b="0" i="0" u="none" strike="noStrike" cap="none" baseline="0" dirty="0">
                <a:solidFill>
                  <a:srgbClr val="000000"/>
                </a:solidFill>
                <a:latin typeface="Book Antiqua"/>
                <a:ea typeface="Book Antiqua"/>
                <a:cs typeface="Book Antiqua"/>
                <a:sym typeface="Book Antiqua"/>
              </a:rPr>
              <a:t> manufacturing will enable the company produce the best hence dominate different markets and in the long run the entire industry (</a:t>
            </a:r>
            <a:r>
              <a:rPr lang="en-GB" dirty="0" err="1"/>
              <a:t>Villalonga</a:t>
            </a:r>
            <a:r>
              <a:rPr lang="en-GB" dirty="0"/>
              <a:t>, &amp; </a:t>
            </a:r>
            <a:r>
              <a:rPr lang="en-GB" dirty="0" err="1"/>
              <a:t>McGahan</a:t>
            </a:r>
            <a:r>
              <a:rPr lang="en-GB" dirty="0"/>
              <a:t>, 2005)</a:t>
            </a:r>
            <a:r>
              <a:rPr lang="en-US" sz="1200" b="0" i="0" u="none" strike="noStrike" cap="none" baseline="0" dirty="0">
                <a:solidFill>
                  <a:srgbClr val="000000"/>
                </a:solidFill>
                <a:latin typeface="Book Antiqua"/>
                <a:ea typeface="Book Antiqua"/>
                <a:cs typeface="Book Antiqua"/>
                <a:sym typeface="Book Antiqua"/>
              </a:rPr>
              <a:t>.</a:t>
            </a:r>
            <a:br>
              <a:rPr lang="en-US" sz="1200" b="0" i="0" u="none" strike="noStrike" cap="none" dirty="0">
                <a:solidFill>
                  <a:srgbClr val="000000"/>
                </a:solidFill>
                <a:latin typeface="Book Antiqua"/>
                <a:ea typeface="Book Antiqua"/>
                <a:cs typeface="Book Antiqua"/>
                <a:sym typeface="Book Antiqua"/>
              </a:rPr>
            </a:br>
            <a:endParaRPr sz="1200" b="0" i="0" u="none" strike="noStrike" cap="none" dirty="0">
              <a:solidFill>
                <a:srgbClr val="000000"/>
              </a:solidFill>
              <a:latin typeface="Book Antiqua"/>
              <a:ea typeface="Book Antiqua"/>
              <a:cs typeface="Book Antiqua"/>
              <a:sym typeface="Book Antiqua"/>
            </a:endParaRPr>
          </a:p>
          <a:p>
            <a:pPr marL="0" marR="0" lvl="0" indent="0" algn="l" rtl="0">
              <a:lnSpc>
                <a:spcPct val="100000"/>
              </a:lnSpc>
              <a:spcBef>
                <a:spcPts val="0"/>
              </a:spcBef>
              <a:spcAft>
                <a:spcPts val="0"/>
              </a:spcAft>
              <a:buClr>
                <a:srgbClr val="000000"/>
              </a:buClr>
              <a:buSzPts val="1400"/>
              <a:buFont typeface="Arial"/>
              <a:buNone/>
            </a:pPr>
            <a:r>
              <a:rPr lang="en-US" sz="1200" b="1" i="0" u="none" strike="noStrike" cap="none" dirty="0">
                <a:solidFill>
                  <a:srgbClr val="000000"/>
                </a:solidFill>
                <a:latin typeface="Book Antiqua"/>
                <a:ea typeface="Book Antiqua"/>
                <a:cs typeface="Book Antiqua"/>
                <a:sym typeface="Book Antiqua"/>
              </a:rPr>
              <a:t>Life Sciences</a:t>
            </a:r>
            <a:r>
              <a:rPr lang="en-US" sz="1200" b="0" i="0" u="none" strike="noStrike" cap="none" dirty="0">
                <a:solidFill>
                  <a:srgbClr val="000000"/>
                </a:solidFill>
                <a:latin typeface="Book Antiqua"/>
                <a:ea typeface="Book Antiqua"/>
                <a:cs typeface="Book Antiqua"/>
                <a:sym typeface="Book Antiqua"/>
              </a:rPr>
              <a:t>: Corning Inc., should consider divesting this division. It can consider spin-off - creating a new Corning Life Sciences whose stock is owned by Corning Inc. investors. Smaller Corning Life Sciences may be able to reduce manufacturing costs and more actively compete at the </a:t>
            </a:r>
            <a:r>
              <a:rPr lang="en-US" sz="1200" b="0" i="0" u="none" strike="noStrike" cap="none" dirty="0" err="1">
                <a:solidFill>
                  <a:srgbClr val="000000"/>
                </a:solidFill>
                <a:latin typeface="Book Antiqua"/>
                <a:ea typeface="Book Antiqua"/>
                <a:cs typeface="Book Antiqua"/>
                <a:sym typeface="Book Antiqua"/>
              </a:rPr>
              <a:t>labware</a:t>
            </a:r>
            <a:r>
              <a:rPr lang="en-US" sz="1200" b="0" i="0" u="none" strike="noStrike" cap="none" dirty="0">
                <a:solidFill>
                  <a:srgbClr val="000000"/>
                </a:solidFill>
                <a:latin typeface="Book Antiqua"/>
                <a:ea typeface="Book Antiqua"/>
                <a:cs typeface="Book Antiqua"/>
                <a:sym typeface="Book Antiqua"/>
              </a:rPr>
              <a:t> market. However, as the divesting</a:t>
            </a:r>
            <a:r>
              <a:rPr lang="en-US" sz="1200" b="0" i="0" u="none" strike="noStrike" cap="none" baseline="0" dirty="0">
                <a:solidFill>
                  <a:srgbClr val="000000"/>
                </a:solidFill>
                <a:latin typeface="Book Antiqua"/>
                <a:ea typeface="Book Antiqua"/>
                <a:cs typeface="Book Antiqua"/>
                <a:sym typeface="Book Antiqua"/>
              </a:rPr>
              <a:t> is being done, the focus of the business need not to be lost to avoid poor overall company performance (</a:t>
            </a:r>
            <a:r>
              <a:rPr lang="en-GB" dirty="0" err="1"/>
              <a:t>Villalonga</a:t>
            </a:r>
            <a:r>
              <a:rPr lang="en-GB" dirty="0"/>
              <a:t>, &amp; </a:t>
            </a:r>
            <a:r>
              <a:rPr lang="en-GB" dirty="0" err="1"/>
              <a:t>McGahan</a:t>
            </a:r>
            <a:r>
              <a:rPr lang="en-GB" dirty="0"/>
              <a:t>, 2005)</a:t>
            </a:r>
            <a:r>
              <a:rPr lang="en-US" sz="1200" b="0" i="0" u="none" strike="noStrike" cap="none" baseline="0" dirty="0">
                <a:solidFill>
                  <a:srgbClr val="000000"/>
                </a:solidFill>
                <a:latin typeface="Book Antiqua"/>
                <a:ea typeface="Book Antiqua"/>
                <a:cs typeface="Book Antiqua"/>
                <a:sym typeface="Book Antiqua"/>
              </a:rPr>
              <a:t>.</a:t>
            </a:r>
            <a:endParaRPr sz="1200" b="0" i="0" u="none" strike="noStrike" cap="none" dirty="0">
              <a:solidFill>
                <a:srgbClr val="000000"/>
              </a:solidFill>
              <a:latin typeface="Book Antiqua"/>
              <a:ea typeface="Book Antiqua"/>
              <a:cs typeface="Book Antiqua"/>
              <a:sym typeface="Book Antiqua"/>
            </a:endParaRPr>
          </a:p>
        </p:txBody>
      </p:sp>
      <p:sp>
        <p:nvSpPr>
          <p:cNvPr id="188" name="Google Shape;18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90000"/>
              </a:lnSpc>
              <a:spcBef>
                <a:spcPts val="0"/>
              </a:spcBef>
              <a:spcAft>
                <a:spcPts val="0"/>
              </a:spcAft>
              <a:buFont typeface="Wingdings" panose="05000000000000000000" pitchFamily="2" charset="2"/>
              <a:buChar char="§"/>
            </a:pPr>
            <a:r>
              <a:rPr lang="en-GB" dirty="0"/>
              <a:t>Corning</a:t>
            </a:r>
            <a:r>
              <a:rPr lang="en-GB" baseline="0" dirty="0"/>
              <a:t> should focus on making the implementation of the different strategies in all its four divisions to earn more revenues and catch up with evolving technology.</a:t>
            </a:r>
            <a:endParaRPr lang="en-GB" dirty="0"/>
          </a:p>
          <a:p>
            <a:pPr marL="171450" lvl="0" indent="-171450" algn="l" rtl="0">
              <a:lnSpc>
                <a:spcPct val="90000"/>
              </a:lnSpc>
              <a:spcBef>
                <a:spcPts val="0"/>
              </a:spcBef>
              <a:spcAft>
                <a:spcPts val="0"/>
              </a:spcAft>
              <a:buFont typeface="Wingdings" panose="05000000000000000000" pitchFamily="2" charset="2"/>
              <a:buChar char="§"/>
            </a:pPr>
            <a:r>
              <a:rPr lang="en-GB" dirty="0"/>
              <a:t>The display technologies business need to work with the great involvement in technology. With different</a:t>
            </a:r>
            <a:r>
              <a:rPr lang="en-GB" baseline="0" dirty="0"/>
              <a:t> mobile devices being manufactured, the company need to develop more high [performance glasses that are compactible with different mobile devices </a:t>
            </a:r>
            <a:r>
              <a:rPr lang="en-US" sz="1200" b="0" i="0" u="none" strike="noStrike" cap="none" baseline="0" dirty="0">
                <a:solidFill>
                  <a:srgbClr val="000000"/>
                </a:solidFill>
                <a:latin typeface="Book Antiqua"/>
                <a:ea typeface="Book Antiqua"/>
                <a:cs typeface="Book Antiqua"/>
                <a:sym typeface="Book Antiqua"/>
              </a:rPr>
              <a:t>(</a:t>
            </a:r>
            <a:r>
              <a:rPr lang="en-GB" dirty="0" err="1"/>
              <a:t>Villalonga</a:t>
            </a:r>
            <a:r>
              <a:rPr lang="en-GB" dirty="0"/>
              <a:t>, &amp; </a:t>
            </a:r>
            <a:r>
              <a:rPr lang="en-GB" dirty="0" err="1"/>
              <a:t>McGahan</a:t>
            </a:r>
            <a:r>
              <a:rPr lang="en-GB" dirty="0"/>
              <a:t>, 2005)</a:t>
            </a:r>
            <a:r>
              <a:rPr lang="en-GB" baseline="0" dirty="0"/>
              <a:t>.</a:t>
            </a:r>
          </a:p>
          <a:p>
            <a:pPr marL="171450" lvl="0" indent="-171450" algn="l" rtl="0">
              <a:lnSpc>
                <a:spcPct val="90000"/>
              </a:lnSpc>
              <a:spcBef>
                <a:spcPts val="0"/>
              </a:spcBef>
              <a:spcAft>
                <a:spcPts val="0"/>
              </a:spcAft>
              <a:buFont typeface="Wingdings" panose="05000000000000000000" pitchFamily="2" charset="2"/>
              <a:buChar char="§"/>
            </a:pPr>
            <a:r>
              <a:rPr lang="en-GB" baseline="0" dirty="0"/>
              <a:t>Apart from installation of fibre optics in apartments and different buildings, Corning's telecommunication business should focus on installation of wireless networks such as LAN since most of the current generation is obsessed to utilization of network to perform different tasks </a:t>
            </a:r>
            <a:r>
              <a:rPr lang="en-US" sz="1200" b="0" i="0" u="none" strike="noStrike" cap="none" baseline="0" dirty="0">
                <a:solidFill>
                  <a:srgbClr val="000000"/>
                </a:solidFill>
                <a:latin typeface="Book Antiqua"/>
                <a:ea typeface="Book Antiqua"/>
                <a:cs typeface="Book Antiqua"/>
                <a:sym typeface="Book Antiqua"/>
              </a:rPr>
              <a:t>(</a:t>
            </a:r>
            <a:r>
              <a:rPr lang="en-GB" dirty="0" err="1"/>
              <a:t>Villalonga</a:t>
            </a:r>
            <a:r>
              <a:rPr lang="en-GB" dirty="0"/>
              <a:t>, &amp; </a:t>
            </a:r>
            <a:r>
              <a:rPr lang="en-GB" dirty="0" err="1"/>
              <a:t>McGahan</a:t>
            </a:r>
            <a:r>
              <a:rPr lang="en-GB" dirty="0"/>
              <a:t>, 2005)</a:t>
            </a:r>
            <a:r>
              <a:rPr lang="en-GB" baseline="0" dirty="0"/>
              <a:t>.</a:t>
            </a:r>
          </a:p>
          <a:p>
            <a:pPr marL="171450" lvl="0" indent="-171450" algn="l" rtl="0">
              <a:lnSpc>
                <a:spcPct val="90000"/>
              </a:lnSpc>
              <a:spcBef>
                <a:spcPts val="0"/>
              </a:spcBef>
              <a:spcAft>
                <a:spcPts val="0"/>
              </a:spcAft>
              <a:buFont typeface="Wingdings" panose="05000000000000000000" pitchFamily="2" charset="2"/>
              <a:buChar char="§"/>
            </a:pPr>
            <a:r>
              <a:rPr lang="en-GB" baseline="0" dirty="0"/>
              <a:t>Apart from manufacturing, the environment technologies segment ned also to focus on offering consultation service on the usage of their products and also advising different manufacturers on importance of emission controls </a:t>
            </a:r>
            <a:r>
              <a:rPr lang="en-US" sz="1200" b="0" i="0" u="none" strike="noStrike" cap="none" baseline="0" dirty="0">
                <a:solidFill>
                  <a:srgbClr val="000000"/>
                </a:solidFill>
                <a:latin typeface="Book Antiqua"/>
                <a:ea typeface="Book Antiqua"/>
                <a:cs typeface="Book Antiqua"/>
                <a:sym typeface="Book Antiqua"/>
              </a:rPr>
              <a:t>(</a:t>
            </a:r>
            <a:r>
              <a:rPr lang="en-GB" dirty="0" err="1"/>
              <a:t>Villalonga</a:t>
            </a:r>
            <a:r>
              <a:rPr lang="en-GB" dirty="0"/>
              <a:t>, &amp; </a:t>
            </a:r>
            <a:r>
              <a:rPr lang="en-GB" dirty="0" err="1"/>
              <a:t>McGahan</a:t>
            </a:r>
            <a:r>
              <a:rPr lang="en-GB" dirty="0"/>
              <a:t>, 2005)</a:t>
            </a:r>
            <a:r>
              <a:rPr lang="en-GB" baseline="0" dirty="0"/>
              <a:t>.</a:t>
            </a:r>
          </a:p>
          <a:p>
            <a:pPr marL="171450" lvl="0" indent="-171450" algn="l" rtl="0">
              <a:lnSpc>
                <a:spcPct val="90000"/>
              </a:lnSpc>
              <a:spcBef>
                <a:spcPts val="0"/>
              </a:spcBef>
              <a:spcAft>
                <a:spcPts val="0"/>
              </a:spcAft>
              <a:buFont typeface="Wingdings" panose="05000000000000000000" pitchFamily="2" charset="2"/>
              <a:buChar char="§"/>
            </a:pPr>
            <a:r>
              <a:rPr lang="en-GB" baseline="0" dirty="0"/>
              <a:t>Lastly, life science need to focus on improving scientific applications to a great extend to catch up with the current technology as divesting continues too be done to protect the overall company performance </a:t>
            </a:r>
            <a:r>
              <a:rPr lang="en-US" sz="1200" b="0" i="0" u="none" strike="noStrike" cap="none" baseline="0" dirty="0">
                <a:solidFill>
                  <a:srgbClr val="000000"/>
                </a:solidFill>
                <a:latin typeface="Book Antiqua"/>
                <a:ea typeface="Book Antiqua"/>
                <a:cs typeface="Book Antiqua"/>
                <a:sym typeface="Book Antiqua"/>
              </a:rPr>
              <a:t>(</a:t>
            </a:r>
            <a:r>
              <a:rPr lang="en-GB" dirty="0" err="1"/>
              <a:t>Villalonga</a:t>
            </a:r>
            <a:r>
              <a:rPr lang="en-GB" dirty="0"/>
              <a:t>, &amp; </a:t>
            </a:r>
            <a:r>
              <a:rPr lang="en-GB" dirty="0" err="1"/>
              <a:t>McGahan</a:t>
            </a:r>
            <a:r>
              <a:rPr lang="en-GB" dirty="0"/>
              <a:t>, 2005)</a:t>
            </a:r>
            <a:r>
              <a:rPr lang="en-GB" baseline="0" dirty="0"/>
              <a:t>.</a:t>
            </a:r>
            <a:endParaRPr dirty="0"/>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Book Antiqua"/>
              <a:ea typeface="Book Antiqua"/>
              <a:cs typeface="Book Antiqua"/>
              <a:sym typeface="Book Antiqua"/>
            </a:endParaRPr>
          </a:p>
        </p:txBody>
      </p:sp>
      <p:sp>
        <p:nvSpPr>
          <p:cNvPr id="200" name="Google Shape;20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with Picture">
  <p:cSld name="Title Slide with Picture">
    <p:spTree>
      <p:nvGrpSpPr>
        <p:cNvPr id="1" name="Shape 18"/>
        <p:cNvGrpSpPr/>
        <p:nvPr/>
      </p:nvGrpSpPr>
      <p:grpSpPr>
        <a:xfrm>
          <a:off x="0" y="0"/>
          <a:ext cx="0" cy="0"/>
          <a:chOff x="0" y="0"/>
          <a:chExt cx="0" cy="0"/>
        </a:xfrm>
      </p:grpSpPr>
      <p:sp>
        <p:nvSpPr>
          <p:cNvPr id="19" name="Google Shape;19;p2"/>
          <p:cNvSpPr/>
          <p:nvPr/>
        </p:nvSpPr>
        <p:spPr>
          <a:xfrm>
            <a:off x="6540503" y="0"/>
            <a:ext cx="5651496" cy="6858000"/>
          </a:xfrm>
          <a:custGeom>
            <a:avLst/>
            <a:gdLst/>
            <a:ahLst/>
            <a:cxnLst/>
            <a:rect l="l" t="t" r="r" b="b"/>
            <a:pathLst>
              <a:path w="4238622" h="6858000" extrusionOk="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20" name="Google Shape;20;p2"/>
          <p:cNvSpPr/>
          <p:nvPr/>
        </p:nvSpPr>
        <p:spPr>
          <a:xfrm>
            <a:off x="6256868" y="0"/>
            <a:ext cx="1672169" cy="6858000"/>
          </a:xfrm>
          <a:custGeom>
            <a:avLst/>
            <a:gdLst/>
            <a:ahLst/>
            <a:cxnLst/>
            <a:rect l="l" t="t" r="r" b="b"/>
            <a:pathLst>
              <a:path w="1254127" h="6858000" extrusionOk="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21" name="Google Shape;21;p2"/>
          <p:cNvSpPr/>
          <p:nvPr/>
        </p:nvSpPr>
        <p:spPr>
          <a:xfrm>
            <a:off x="6062136" y="0"/>
            <a:ext cx="1528232" cy="6858000"/>
          </a:xfrm>
          <a:custGeom>
            <a:avLst/>
            <a:gdLst/>
            <a:ahLst/>
            <a:cxnLst/>
            <a:rect l="l" t="t" r="r" b="b"/>
            <a:pathLst>
              <a:path w="1146174" h="6858000" extrusionOk="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22" name="Google Shape;22;p2"/>
          <p:cNvSpPr txBox="1">
            <a:spLocks noGrp="1"/>
          </p:cNvSpPr>
          <p:nvPr>
            <p:ph type="ctrTitle"/>
          </p:nvPr>
        </p:nvSpPr>
        <p:spPr>
          <a:xfrm>
            <a:off x="1295401" y="1873584"/>
            <a:ext cx="5120640" cy="256032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4000"/>
              <a:buFont typeface="Book Antiqua"/>
              <a:buNone/>
              <a:defRPr sz="40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2" descr="An empty placeholder to add an image. Click on the placeholder and select the image that you wish to add"/>
          <p:cNvSpPr>
            <a:spLocks noGrp="1"/>
          </p:cNvSpPr>
          <p:nvPr>
            <p:ph type="pic" idx="2"/>
          </p:nvPr>
        </p:nvSpPr>
        <p:spPr>
          <a:xfrm>
            <a:off x="6743703" y="0"/>
            <a:ext cx="5448297" cy="6858000"/>
          </a:xfrm>
          <a:prstGeom prst="rect">
            <a:avLst/>
          </a:prstGeom>
          <a:noFill/>
          <a:ln>
            <a:noFill/>
          </a:ln>
        </p:spPr>
        <p:txBody>
          <a:bodyPr spcFirstLastPara="1" wrap="square" lIns="91425" tIns="365750" rIns="91425" bIns="45700" anchor="t" anchorCtr="0"/>
          <a:lstStyle>
            <a:lvl1pPr marR="0" lvl="0" algn="ctr" rtl="0">
              <a:lnSpc>
                <a:spcPct val="90000"/>
              </a:lnSpc>
              <a:spcBef>
                <a:spcPts val="1800"/>
              </a:spcBef>
              <a:spcAft>
                <a:spcPts val="0"/>
              </a:spcAft>
              <a:buClr>
                <a:schemeClr val="lt1"/>
              </a:buClr>
              <a:buSzPts val="2800"/>
              <a:buFont typeface="Arial"/>
              <a:buNone/>
              <a:defRPr sz="2800" b="0" i="0" u="none" strike="noStrike" cap="none">
                <a:solidFill>
                  <a:schemeClr val="lt1"/>
                </a:solidFill>
                <a:latin typeface="Book Antiqua"/>
                <a:ea typeface="Book Antiqua"/>
                <a:cs typeface="Book Antiqua"/>
                <a:sym typeface="Book Antiqua"/>
              </a:defRPr>
            </a:lvl1pPr>
            <a:lvl2pPr marR="0" lvl="1"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R="0" lvl="2"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R="0" lvl="3"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R="0" lvl="4"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R="0" lvl="5"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R="0" lvl="6"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R="0" lvl="7"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R="0" lvl="8"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24" name="Google Shape;24;p2"/>
          <p:cNvSpPr txBox="1">
            <a:spLocks noGrp="1"/>
          </p:cNvSpPr>
          <p:nvPr>
            <p:ph type="subTitle" idx="1"/>
          </p:nvPr>
        </p:nvSpPr>
        <p:spPr>
          <a:xfrm>
            <a:off x="1295401" y="4572000"/>
            <a:ext cx="5120640" cy="1600200"/>
          </a:xfrm>
          <a:prstGeom prst="rect">
            <a:avLst/>
          </a:prstGeom>
          <a:noFill/>
          <a:ln>
            <a:noFill/>
          </a:ln>
        </p:spPr>
        <p:txBody>
          <a:bodyPr spcFirstLastPara="1" wrap="square" lIns="91425" tIns="45700" rIns="91425" bIns="45700" anchor="t" anchorCtr="0"/>
          <a:lstStyle>
            <a:lvl1pPr marR="0" lvl="0" algn="l" rtl="0">
              <a:lnSpc>
                <a:spcPct val="90000"/>
              </a:lnSpc>
              <a:spcBef>
                <a:spcPts val="18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1pPr>
            <a:lvl2pPr marR="0" lvl="1"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2pPr>
            <a:lvl3pPr marR="0" lvl="2" algn="ctr" rtl="0">
              <a:lnSpc>
                <a:spcPct val="90000"/>
              </a:lnSpc>
              <a:spcBef>
                <a:spcPts val="800"/>
              </a:spcBef>
              <a:spcAft>
                <a:spcPts val="0"/>
              </a:spcAft>
              <a:buClr>
                <a:schemeClr val="dk1"/>
              </a:buClr>
              <a:buSzPts val="1800"/>
              <a:buFont typeface="Arial"/>
              <a:buNone/>
              <a:defRPr sz="1800" b="0" i="0" u="none" strike="noStrike" cap="none">
                <a:solidFill>
                  <a:schemeClr val="dk1"/>
                </a:solidFill>
                <a:latin typeface="Book Antiqua"/>
                <a:ea typeface="Book Antiqua"/>
                <a:cs typeface="Book Antiqua"/>
                <a:sym typeface="Book Antiqua"/>
              </a:defRPr>
            </a:lvl3pPr>
            <a:lvl4pPr marR="0" lvl="3"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4pPr>
            <a:lvl5pPr marR="0" lvl="4"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5pPr>
            <a:lvl6pPr marR="0" lvl="5"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6pPr>
            <a:lvl7pPr marR="0" lvl="6"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7pPr>
            <a:lvl8pPr marR="0" lvl="7"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8pPr>
            <a:lvl9pPr marR="0" lvl="8"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 name="Google Shape;27;p3"/>
          <p:cNvSpPr txBox="1">
            <a:spLocks noGrp="1"/>
          </p:cNvSpPr>
          <p:nvPr>
            <p:ph type="body" idx="1"/>
          </p:nvPr>
        </p:nvSpPr>
        <p:spPr>
          <a:xfrm>
            <a:off x="1295400" y="1828800"/>
            <a:ext cx="9601200" cy="43434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28" name="Google Shape;28;p3"/>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29" name="Google Shape;29;p3"/>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30" name="Google Shape;30;p3"/>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1295400" y="1828800"/>
            <a:ext cx="9601200" cy="43434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34" name="Google Shape;34;p4"/>
          <p:cNvSpPr txBox="1">
            <a:spLocks noGrp="1"/>
          </p:cNvSpPr>
          <p:nvPr>
            <p:ph type="body" idx="2"/>
          </p:nvPr>
        </p:nvSpPr>
        <p:spPr>
          <a:xfrm>
            <a:off x="6324600" y="1828799"/>
            <a:ext cx="4572000" cy="4343401"/>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35" name="Google Shape;35;p4"/>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36" name="Google Shape;36;p4"/>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37" name="Google Shape;37;p4"/>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8"/>
        <p:cNvGrpSpPr/>
        <p:nvPr/>
      </p:nvGrpSpPr>
      <p:grpSpPr>
        <a:xfrm>
          <a:off x="0" y="0"/>
          <a:ext cx="0" cy="0"/>
          <a:chOff x="0" y="0"/>
          <a:chExt cx="0" cy="0"/>
        </a:xfrm>
      </p:grpSpPr>
      <p:sp>
        <p:nvSpPr>
          <p:cNvPr id="39" name="Google Shape;39;p5"/>
          <p:cNvSpPr/>
          <p:nvPr/>
        </p:nvSpPr>
        <p:spPr>
          <a:xfrm>
            <a:off x="8429022" y="0"/>
            <a:ext cx="3762978" cy="6858000"/>
          </a:xfrm>
          <a:custGeom>
            <a:avLst/>
            <a:gdLst/>
            <a:ahLst/>
            <a:cxnLst/>
            <a:rect l="l" t="t" r="r" b="b"/>
            <a:pathLst>
              <a:path w="3762978" h="6858000" extrusionOk="0">
                <a:moveTo>
                  <a:pt x="0" y="0"/>
                </a:moveTo>
                <a:lnTo>
                  <a:pt x="3762978" y="0"/>
                </a:lnTo>
                <a:lnTo>
                  <a:pt x="3762978" y="6858000"/>
                </a:lnTo>
                <a:lnTo>
                  <a:pt x="338667" y="6858000"/>
                </a:lnTo>
                <a:lnTo>
                  <a:pt x="1189567" y="433705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40" name="Google Shape;40;p5"/>
          <p:cNvSpPr/>
          <p:nvPr/>
        </p:nvSpPr>
        <p:spPr>
          <a:xfrm>
            <a:off x="8145385" y="0"/>
            <a:ext cx="1672169" cy="6858000"/>
          </a:xfrm>
          <a:custGeom>
            <a:avLst/>
            <a:gdLst/>
            <a:ahLst/>
            <a:cxnLst/>
            <a:rect l="l" t="t" r="r" b="b"/>
            <a:pathLst>
              <a:path w="1254127" h="6858000" extrusionOk="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41" name="Google Shape;41;p5"/>
          <p:cNvSpPr/>
          <p:nvPr/>
        </p:nvSpPr>
        <p:spPr>
          <a:xfrm>
            <a:off x="7950653" y="0"/>
            <a:ext cx="1528232" cy="6858000"/>
          </a:xfrm>
          <a:custGeom>
            <a:avLst/>
            <a:gdLst/>
            <a:ahLst/>
            <a:cxnLst/>
            <a:rect l="l" t="t" r="r" b="b"/>
            <a:pathLst>
              <a:path w="1146174" h="6858000" extrusionOk="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42" name="Google Shape;42;p5"/>
          <p:cNvSpPr txBox="1">
            <a:spLocks noGrp="1"/>
          </p:cNvSpPr>
          <p:nvPr>
            <p:ph type="ctrTitle"/>
          </p:nvPr>
        </p:nvSpPr>
        <p:spPr>
          <a:xfrm>
            <a:off x="1295400" y="1873584"/>
            <a:ext cx="6400800" cy="256032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4000"/>
              <a:buFont typeface="Book Antiqua"/>
              <a:buNone/>
              <a:defRPr sz="40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3" name="Google Shape;43;p5"/>
          <p:cNvSpPr txBox="1">
            <a:spLocks noGrp="1"/>
          </p:cNvSpPr>
          <p:nvPr>
            <p:ph type="subTitle" idx="1"/>
          </p:nvPr>
        </p:nvSpPr>
        <p:spPr>
          <a:xfrm>
            <a:off x="1295400" y="4572000"/>
            <a:ext cx="6400800" cy="1600200"/>
          </a:xfrm>
          <a:prstGeom prst="rect">
            <a:avLst/>
          </a:prstGeom>
          <a:noFill/>
          <a:ln>
            <a:noFill/>
          </a:ln>
        </p:spPr>
        <p:txBody>
          <a:bodyPr spcFirstLastPara="1" wrap="square" lIns="91425" tIns="45700" rIns="91425" bIns="45700" anchor="t" anchorCtr="0"/>
          <a:lstStyle>
            <a:lvl1pPr marR="0" lvl="0" algn="l" rtl="0">
              <a:lnSpc>
                <a:spcPct val="90000"/>
              </a:lnSpc>
              <a:spcBef>
                <a:spcPts val="12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1pPr>
            <a:lvl2pPr marR="0" lvl="1"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2pPr>
            <a:lvl3pPr marR="0" lvl="2" algn="ctr" rtl="0">
              <a:lnSpc>
                <a:spcPct val="90000"/>
              </a:lnSpc>
              <a:spcBef>
                <a:spcPts val="800"/>
              </a:spcBef>
              <a:spcAft>
                <a:spcPts val="0"/>
              </a:spcAft>
              <a:buClr>
                <a:schemeClr val="dk1"/>
              </a:buClr>
              <a:buSzPts val="1800"/>
              <a:buFont typeface="Arial"/>
              <a:buNone/>
              <a:defRPr sz="1800" b="0" i="0" u="none" strike="noStrike" cap="none">
                <a:solidFill>
                  <a:schemeClr val="dk1"/>
                </a:solidFill>
                <a:latin typeface="Book Antiqua"/>
                <a:ea typeface="Book Antiqua"/>
                <a:cs typeface="Book Antiqua"/>
                <a:sym typeface="Book Antiqua"/>
              </a:defRPr>
            </a:lvl3pPr>
            <a:lvl4pPr marR="0" lvl="3"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4pPr>
            <a:lvl5pPr marR="0" lvl="4"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5pPr>
            <a:lvl6pPr marR="0" lvl="5"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6pPr>
            <a:lvl7pPr marR="0" lvl="6"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7pPr>
            <a:lvl8pPr marR="0" lvl="7"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8pPr>
            <a:lvl9pPr marR="0" lvl="8" algn="ctr" rtl="0">
              <a:lnSpc>
                <a:spcPct val="90000"/>
              </a:lnSpc>
              <a:spcBef>
                <a:spcPts val="800"/>
              </a:spcBef>
              <a:spcAft>
                <a:spcPts val="0"/>
              </a:spcAft>
              <a:buClr>
                <a:schemeClr val="dk1"/>
              </a:buClr>
              <a:buSzPts val="1600"/>
              <a:buFont typeface="Arial"/>
              <a:buNone/>
              <a:defRPr sz="1600" b="0" i="0" u="none" strike="noStrike" cap="none">
                <a:solidFill>
                  <a:schemeClr val="dk1"/>
                </a:solidFill>
                <a:latin typeface="Book Antiqua"/>
                <a:ea typeface="Book Antiqua"/>
                <a:cs typeface="Book Antiqua"/>
                <a:sym typeface="Book Antiqua"/>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44"/>
        <p:cNvGrpSpPr/>
        <p:nvPr/>
      </p:nvGrpSpPr>
      <p:grpSpPr>
        <a:xfrm>
          <a:off x="0" y="0"/>
          <a:ext cx="0" cy="0"/>
          <a:chOff x="0" y="0"/>
          <a:chExt cx="0" cy="0"/>
        </a:xfrm>
      </p:grpSpPr>
      <p:sp>
        <p:nvSpPr>
          <p:cNvPr id="45" name="Google Shape;45;p6"/>
          <p:cNvSpPr/>
          <p:nvPr/>
        </p:nvSpPr>
        <p:spPr>
          <a:xfrm>
            <a:off x="9622368" y="0"/>
            <a:ext cx="2569632" cy="6858000"/>
          </a:xfrm>
          <a:custGeom>
            <a:avLst/>
            <a:gdLst/>
            <a:ahLst/>
            <a:cxnLst/>
            <a:rect l="l" t="t" r="r" b="b"/>
            <a:pathLst>
              <a:path w="1927224" h="6858000" extrusionOk="0">
                <a:moveTo>
                  <a:pt x="0" y="0"/>
                </a:moveTo>
                <a:lnTo>
                  <a:pt x="1927224" y="0"/>
                </a:lnTo>
                <a:lnTo>
                  <a:pt x="1927224" y="6858000"/>
                </a:lnTo>
                <a:lnTo>
                  <a:pt x="254000" y="6858000"/>
                </a:lnTo>
                <a:lnTo>
                  <a:pt x="892175" y="433705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46" name="Google Shape;46;p6"/>
          <p:cNvSpPr/>
          <p:nvPr/>
        </p:nvSpPr>
        <p:spPr>
          <a:xfrm>
            <a:off x="9237132" y="0"/>
            <a:ext cx="1672169" cy="6858000"/>
          </a:xfrm>
          <a:custGeom>
            <a:avLst/>
            <a:gdLst/>
            <a:ahLst/>
            <a:cxnLst/>
            <a:rect l="l" t="t" r="r" b="b"/>
            <a:pathLst>
              <a:path w="1254127" h="6858000" extrusionOk="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outerShdw blurRad="101600" dist="50800" algn="l" rotWithShape="0">
              <a:srgbClr val="000000">
                <a:alpha val="24313"/>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47" name="Google Shape;47;p6"/>
          <p:cNvSpPr/>
          <p:nvPr/>
        </p:nvSpPr>
        <p:spPr>
          <a:xfrm>
            <a:off x="9173633" y="0"/>
            <a:ext cx="1460499" cy="6858000"/>
          </a:xfrm>
          <a:custGeom>
            <a:avLst/>
            <a:gdLst/>
            <a:ahLst/>
            <a:cxnLst/>
            <a:rect l="l" t="t" r="r" b="b"/>
            <a:pathLst>
              <a:path w="1095374" h="6858000" extrusionOk="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outerShdw blurRad="101600" dist="50800" algn="l" rotWithShape="0">
              <a:srgbClr val="000000">
                <a:alpha val="24313"/>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48" name="Google Shape;48;p6"/>
          <p:cNvSpPr/>
          <p:nvPr/>
        </p:nvSpPr>
        <p:spPr>
          <a:xfrm>
            <a:off x="9173633" y="0"/>
            <a:ext cx="1460499" cy="6858000"/>
          </a:xfrm>
          <a:custGeom>
            <a:avLst/>
            <a:gdLst/>
            <a:ahLst/>
            <a:cxnLst/>
            <a:rect l="l" t="t" r="r" b="b"/>
            <a:pathLst>
              <a:path w="1095374" h="6858000" extrusionOk="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49" name="Google Shape;49;p6"/>
          <p:cNvSpPr txBox="1">
            <a:spLocks noGrp="1"/>
          </p:cNvSpPr>
          <p:nvPr>
            <p:ph type="title"/>
          </p:nvPr>
        </p:nvSpPr>
        <p:spPr>
          <a:xfrm>
            <a:off x="1295398" y="2914650"/>
            <a:ext cx="8046720" cy="1557338"/>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Book Antiqua"/>
              <a:buNone/>
              <a:defRPr sz="32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 name="Google Shape;50;p6"/>
          <p:cNvSpPr txBox="1">
            <a:spLocks noGrp="1"/>
          </p:cNvSpPr>
          <p:nvPr>
            <p:ph type="body" idx="1"/>
          </p:nvPr>
        </p:nvSpPr>
        <p:spPr>
          <a:xfrm>
            <a:off x="1295398" y="4589463"/>
            <a:ext cx="8046718" cy="1011237"/>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2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1pPr>
            <a:lvl2pPr marL="914400" marR="0" lvl="1" indent="-228600" algn="l" rtl="0">
              <a:lnSpc>
                <a:spcPct val="90000"/>
              </a:lnSpc>
              <a:spcBef>
                <a:spcPts val="1000"/>
              </a:spcBef>
              <a:spcAft>
                <a:spcPts val="0"/>
              </a:spcAft>
              <a:buClr>
                <a:srgbClr val="999999"/>
              </a:buClr>
              <a:buSzPts val="2000"/>
              <a:buFont typeface="Arial"/>
              <a:buNone/>
              <a:defRPr sz="2000" b="0" i="0" u="none" strike="noStrike" cap="none">
                <a:solidFill>
                  <a:srgbClr val="999999"/>
                </a:solidFill>
                <a:latin typeface="Book Antiqua"/>
                <a:ea typeface="Book Antiqua"/>
                <a:cs typeface="Book Antiqua"/>
                <a:sym typeface="Book Antiqua"/>
              </a:defRPr>
            </a:lvl2pPr>
            <a:lvl3pPr marL="1371600" marR="0" lvl="2" indent="-228600" algn="l" rtl="0">
              <a:lnSpc>
                <a:spcPct val="90000"/>
              </a:lnSpc>
              <a:spcBef>
                <a:spcPts val="800"/>
              </a:spcBef>
              <a:spcAft>
                <a:spcPts val="0"/>
              </a:spcAft>
              <a:buClr>
                <a:srgbClr val="999999"/>
              </a:buClr>
              <a:buSzPts val="1800"/>
              <a:buFont typeface="Arial"/>
              <a:buNone/>
              <a:defRPr sz="1800" b="0" i="0" u="none" strike="noStrike" cap="none">
                <a:solidFill>
                  <a:srgbClr val="999999"/>
                </a:solidFill>
                <a:latin typeface="Book Antiqua"/>
                <a:ea typeface="Book Antiqua"/>
                <a:cs typeface="Book Antiqua"/>
                <a:sym typeface="Book Antiqua"/>
              </a:defRPr>
            </a:lvl3pPr>
            <a:lvl4pPr marL="1828800" marR="0" lvl="3" indent="-228600" algn="l" rtl="0">
              <a:lnSpc>
                <a:spcPct val="90000"/>
              </a:lnSpc>
              <a:spcBef>
                <a:spcPts val="800"/>
              </a:spcBef>
              <a:spcAft>
                <a:spcPts val="0"/>
              </a:spcAft>
              <a:buClr>
                <a:srgbClr val="999999"/>
              </a:buClr>
              <a:buSzPts val="1600"/>
              <a:buFont typeface="Arial"/>
              <a:buNone/>
              <a:defRPr sz="1600" b="0" i="0" u="none" strike="noStrike" cap="none">
                <a:solidFill>
                  <a:srgbClr val="999999"/>
                </a:solidFill>
                <a:latin typeface="Book Antiqua"/>
                <a:ea typeface="Book Antiqua"/>
                <a:cs typeface="Book Antiqua"/>
                <a:sym typeface="Book Antiqua"/>
              </a:defRPr>
            </a:lvl4pPr>
            <a:lvl5pPr marL="2286000" marR="0" lvl="4" indent="-228600" algn="l" rtl="0">
              <a:lnSpc>
                <a:spcPct val="90000"/>
              </a:lnSpc>
              <a:spcBef>
                <a:spcPts val="800"/>
              </a:spcBef>
              <a:spcAft>
                <a:spcPts val="0"/>
              </a:spcAft>
              <a:buClr>
                <a:srgbClr val="999999"/>
              </a:buClr>
              <a:buSzPts val="1600"/>
              <a:buFont typeface="Arial"/>
              <a:buNone/>
              <a:defRPr sz="1600" b="0" i="0" u="none" strike="noStrike" cap="none">
                <a:solidFill>
                  <a:srgbClr val="999999"/>
                </a:solidFill>
                <a:latin typeface="Book Antiqua"/>
                <a:ea typeface="Book Antiqua"/>
                <a:cs typeface="Book Antiqua"/>
                <a:sym typeface="Book Antiqua"/>
              </a:defRPr>
            </a:lvl5pPr>
            <a:lvl6pPr marL="2743200" marR="0" lvl="5" indent="-228600" algn="l" rtl="0">
              <a:lnSpc>
                <a:spcPct val="90000"/>
              </a:lnSpc>
              <a:spcBef>
                <a:spcPts val="800"/>
              </a:spcBef>
              <a:spcAft>
                <a:spcPts val="0"/>
              </a:spcAft>
              <a:buClr>
                <a:srgbClr val="999999"/>
              </a:buClr>
              <a:buSzPts val="1600"/>
              <a:buFont typeface="Arial"/>
              <a:buNone/>
              <a:defRPr sz="1600" b="0" i="0" u="none" strike="noStrike" cap="none">
                <a:solidFill>
                  <a:srgbClr val="999999"/>
                </a:solidFill>
                <a:latin typeface="Book Antiqua"/>
                <a:ea typeface="Book Antiqua"/>
                <a:cs typeface="Book Antiqua"/>
                <a:sym typeface="Book Antiqua"/>
              </a:defRPr>
            </a:lvl6pPr>
            <a:lvl7pPr marL="3200400" marR="0" lvl="6" indent="-228600" algn="l" rtl="0">
              <a:lnSpc>
                <a:spcPct val="90000"/>
              </a:lnSpc>
              <a:spcBef>
                <a:spcPts val="800"/>
              </a:spcBef>
              <a:spcAft>
                <a:spcPts val="0"/>
              </a:spcAft>
              <a:buClr>
                <a:srgbClr val="999999"/>
              </a:buClr>
              <a:buSzPts val="1600"/>
              <a:buFont typeface="Arial"/>
              <a:buNone/>
              <a:defRPr sz="1600" b="0" i="0" u="none" strike="noStrike" cap="none">
                <a:solidFill>
                  <a:srgbClr val="999999"/>
                </a:solidFill>
                <a:latin typeface="Book Antiqua"/>
                <a:ea typeface="Book Antiqua"/>
                <a:cs typeface="Book Antiqua"/>
                <a:sym typeface="Book Antiqua"/>
              </a:defRPr>
            </a:lvl7pPr>
            <a:lvl8pPr marL="3657600" marR="0" lvl="7" indent="-228600" algn="l" rtl="0">
              <a:lnSpc>
                <a:spcPct val="90000"/>
              </a:lnSpc>
              <a:spcBef>
                <a:spcPts val="800"/>
              </a:spcBef>
              <a:spcAft>
                <a:spcPts val="0"/>
              </a:spcAft>
              <a:buClr>
                <a:srgbClr val="999999"/>
              </a:buClr>
              <a:buSzPts val="1600"/>
              <a:buFont typeface="Arial"/>
              <a:buNone/>
              <a:defRPr sz="1600" b="0" i="0" u="none" strike="noStrike" cap="none">
                <a:solidFill>
                  <a:srgbClr val="999999"/>
                </a:solidFill>
                <a:latin typeface="Book Antiqua"/>
                <a:ea typeface="Book Antiqua"/>
                <a:cs typeface="Book Antiqua"/>
                <a:sym typeface="Book Antiqua"/>
              </a:defRPr>
            </a:lvl8pPr>
            <a:lvl9pPr marL="4114800" marR="0" lvl="8" indent="-228600" algn="l" rtl="0">
              <a:lnSpc>
                <a:spcPct val="90000"/>
              </a:lnSpc>
              <a:spcBef>
                <a:spcPts val="800"/>
              </a:spcBef>
              <a:spcAft>
                <a:spcPts val="0"/>
              </a:spcAft>
              <a:buClr>
                <a:srgbClr val="999999"/>
              </a:buClr>
              <a:buSzPts val="1600"/>
              <a:buFont typeface="Arial"/>
              <a:buNone/>
              <a:defRPr sz="1600" b="0" i="0" u="none" strike="noStrike" cap="none">
                <a:solidFill>
                  <a:srgbClr val="999999"/>
                </a:solidFill>
                <a:latin typeface="Book Antiqua"/>
                <a:ea typeface="Book Antiqua"/>
                <a:cs typeface="Book Antiqua"/>
                <a:sym typeface="Book Antiqua"/>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3" name="Google Shape;53;p7"/>
          <p:cNvSpPr txBox="1">
            <a:spLocks noGrp="1"/>
          </p:cNvSpPr>
          <p:nvPr>
            <p:ph type="body" idx="1"/>
          </p:nvPr>
        </p:nvSpPr>
        <p:spPr>
          <a:xfrm>
            <a:off x="1295400" y="1828800"/>
            <a:ext cx="4572000" cy="850392"/>
          </a:xfrm>
          <a:prstGeom prst="rect">
            <a:avLst/>
          </a:prstGeom>
          <a:noFill/>
          <a:ln>
            <a:noFill/>
          </a:ln>
        </p:spPr>
        <p:txBody>
          <a:bodyPr spcFirstLastPara="1" wrap="square" lIns="91425" tIns="45700" rIns="91425" bIns="45700" anchor="ctr" anchorCtr="0"/>
          <a:lstStyle>
            <a:lvl1pPr marL="457200" marR="0" lvl="0" indent="-228600" algn="l" rtl="0">
              <a:lnSpc>
                <a:spcPct val="90000"/>
              </a:lnSpc>
              <a:spcBef>
                <a:spcPts val="1800"/>
              </a:spcBef>
              <a:spcAft>
                <a:spcPts val="0"/>
              </a:spcAft>
              <a:buClr>
                <a:schemeClr val="dk1"/>
              </a:buClr>
              <a:buSzPts val="2600"/>
              <a:buFont typeface="Arial"/>
              <a:buNone/>
              <a:defRPr sz="2600" b="0" i="0" u="none" strike="noStrike" cap="none">
                <a:solidFill>
                  <a:schemeClr val="dk1"/>
                </a:solidFill>
                <a:latin typeface="Book Antiqua"/>
                <a:ea typeface="Book Antiqua"/>
                <a:cs typeface="Book Antiqua"/>
                <a:sym typeface="Book Antiqua"/>
              </a:defRPr>
            </a:lvl1pPr>
            <a:lvl2pPr marL="914400" marR="0" lvl="1" indent="-228600" algn="l" rtl="0">
              <a:lnSpc>
                <a:spcPct val="90000"/>
              </a:lnSpc>
              <a:spcBef>
                <a:spcPts val="1000"/>
              </a:spcBef>
              <a:spcAft>
                <a:spcPts val="0"/>
              </a:spcAft>
              <a:buClr>
                <a:schemeClr val="dk1"/>
              </a:buClr>
              <a:buSzPts val="2000"/>
              <a:buFont typeface="Arial"/>
              <a:buNone/>
              <a:defRPr sz="2000" b="1" i="0" u="none" strike="noStrike" cap="none">
                <a:solidFill>
                  <a:schemeClr val="dk1"/>
                </a:solidFill>
                <a:latin typeface="Book Antiqua"/>
                <a:ea typeface="Book Antiqua"/>
                <a:cs typeface="Book Antiqua"/>
                <a:sym typeface="Book Antiqua"/>
              </a:defRPr>
            </a:lvl2pPr>
            <a:lvl3pPr marL="1371600" marR="0" lvl="2"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Book Antiqua"/>
                <a:ea typeface="Book Antiqua"/>
                <a:cs typeface="Book Antiqua"/>
                <a:sym typeface="Book Antiqua"/>
              </a:defRPr>
            </a:lvl3pPr>
            <a:lvl4pPr marL="1828800" marR="0" lvl="3"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4pPr>
            <a:lvl5pPr marL="2286000" marR="0" lvl="4"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5pPr>
            <a:lvl6pPr marL="2743200" marR="0" lvl="5"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6pPr>
            <a:lvl7pPr marL="3200400" marR="0" lvl="6"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7pPr>
            <a:lvl8pPr marL="3657600" marR="0" lvl="7"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8pPr>
            <a:lvl9pPr marL="4114800" marR="0" lvl="8"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9pPr>
          </a:lstStyle>
          <a:p>
            <a:endParaRPr/>
          </a:p>
        </p:txBody>
      </p:sp>
      <p:sp>
        <p:nvSpPr>
          <p:cNvPr id="54" name="Google Shape;54;p7"/>
          <p:cNvSpPr txBox="1">
            <a:spLocks noGrp="1"/>
          </p:cNvSpPr>
          <p:nvPr>
            <p:ph type="body" idx="2"/>
          </p:nvPr>
        </p:nvSpPr>
        <p:spPr>
          <a:xfrm>
            <a:off x="1295400" y="2705100"/>
            <a:ext cx="4572000" cy="34671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55" name="Google Shape;55;p7"/>
          <p:cNvSpPr txBox="1">
            <a:spLocks noGrp="1"/>
          </p:cNvSpPr>
          <p:nvPr>
            <p:ph type="body" idx="3"/>
          </p:nvPr>
        </p:nvSpPr>
        <p:spPr>
          <a:xfrm>
            <a:off x="6324600" y="1828800"/>
            <a:ext cx="4572000" cy="847725"/>
          </a:xfrm>
          <a:prstGeom prst="rect">
            <a:avLst/>
          </a:prstGeom>
          <a:noFill/>
          <a:ln>
            <a:noFill/>
          </a:ln>
        </p:spPr>
        <p:txBody>
          <a:bodyPr spcFirstLastPara="1" wrap="square" lIns="91425" tIns="45700" rIns="91425" bIns="45700" anchor="ctr" anchorCtr="0"/>
          <a:lstStyle>
            <a:lvl1pPr marL="457200" marR="0" lvl="0" indent="-228600" algn="l" rtl="0">
              <a:lnSpc>
                <a:spcPct val="90000"/>
              </a:lnSpc>
              <a:spcBef>
                <a:spcPts val="1800"/>
              </a:spcBef>
              <a:spcAft>
                <a:spcPts val="0"/>
              </a:spcAft>
              <a:buClr>
                <a:schemeClr val="dk1"/>
              </a:buClr>
              <a:buSzPts val="2600"/>
              <a:buFont typeface="Arial"/>
              <a:buNone/>
              <a:defRPr sz="2600" b="0" i="0" u="none" strike="noStrike" cap="none">
                <a:solidFill>
                  <a:schemeClr val="dk1"/>
                </a:solidFill>
                <a:latin typeface="Book Antiqua"/>
                <a:ea typeface="Book Antiqua"/>
                <a:cs typeface="Book Antiqua"/>
                <a:sym typeface="Book Antiqua"/>
              </a:defRPr>
            </a:lvl1pPr>
            <a:lvl2pPr marL="914400" marR="0" lvl="1" indent="-228600" algn="l" rtl="0">
              <a:lnSpc>
                <a:spcPct val="90000"/>
              </a:lnSpc>
              <a:spcBef>
                <a:spcPts val="1000"/>
              </a:spcBef>
              <a:spcAft>
                <a:spcPts val="0"/>
              </a:spcAft>
              <a:buClr>
                <a:schemeClr val="dk1"/>
              </a:buClr>
              <a:buSzPts val="2000"/>
              <a:buFont typeface="Arial"/>
              <a:buNone/>
              <a:defRPr sz="2000" b="1" i="0" u="none" strike="noStrike" cap="none">
                <a:solidFill>
                  <a:schemeClr val="dk1"/>
                </a:solidFill>
                <a:latin typeface="Book Antiqua"/>
                <a:ea typeface="Book Antiqua"/>
                <a:cs typeface="Book Antiqua"/>
                <a:sym typeface="Book Antiqua"/>
              </a:defRPr>
            </a:lvl2pPr>
            <a:lvl3pPr marL="1371600" marR="0" lvl="2"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Book Antiqua"/>
                <a:ea typeface="Book Antiqua"/>
                <a:cs typeface="Book Antiqua"/>
                <a:sym typeface="Book Antiqua"/>
              </a:defRPr>
            </a:lvl3pPr>
            <a:lvl4pPr marL="1828800" marR="0" lvl="3"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4pPr>
            <a:lvl5pPr marL="2286000" marR="0" lvl="4"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5pPr>
            <a:lvl6pPr marL="2743200" marR="0" lvl="5"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6pPr>
            <a:lvl7pPr marL="3200400" marR="0" lvl="6"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7pPr>
            <a:lvl8pPr marL="3657600" marR="0" lvl="7"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8pPr>
            <a:lvl9pPr marL="4114800" marR="0" lvl="8" indent="-228600" algn="l" rtl="0">
              <a:lnSpc>
                <a:spcPct val="90000"/>
              </a:lnSpc>
              <a:spcBef>
                <a:spcPts val="800"/>
              </a:spcBef>
              <a:spcAft>
                <a:spcPts val="0"/>
              </a:spcAft>
              <a:buClr>
                <a:schemeClr val="dk1"/>
              </a:buClr>
              <a:buSzPts val="1600"/>
              <a:buFont typeface="Arial"/>
              <a:buNone/>
              <a:defRPr sz="1600" b="1" i="0" u="none" strike="noStrike" cap="none">
                <a:solidFill>
                  <a:schemeClr val="dk1"/>
                </a:solidFill>
                <a:latin typeface="Book Antiqua"/>
                <a:ea typeface="Book Antiqua"/>
                <a:cs typeface="Book Antiqua"/>
                <a:sym typeface="Book Antiqua"/>
              </a:defRPr>
            </a:lvl9pPr>
          </a:lstStyle>
          <a:p>
            <a:endParaRPr/>
          </a:p>
        </p:txBody>
      </p:sp>
      <p:sp>
        <p:nvSpPr>
          <p:cNvPr id="56" name="Google Shape;56;p7"/>
          <p:cNvSpPr txBox="1">
            <a:spLocks noGrp="1"/>
          </p:cNvSpPr>
          <p:nvPr>
            <p:ph type="body" idx="4"/>
          </p:nvPr>
        </p:nvSpPr>
        <p:spPr>
          <a:xfrm>
            <a:off x="6324600" y="2705100"/>
            <a:ext cx="4572000" cy="34671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57" name="Google Shape;57;p7"/>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58" name="Google Shape;58;p7"/>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59" name="Google Shape;59;p7"/>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2" name="Google Shape;62;p8"/>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63" name="Google Shape;63;p8"/>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64" name="Google Shape;64;p8"/>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5"/>
        <p:cNvGrpSpPr/>
        <p:nvPr/>
      </p:nvGrpSpPr>
      <p:grpSpPr>
        <a:xfrm>
          <a:off x="0" y="0"/>
          <a:ext cx="0" cy="0"/>
          <a:chOff x="0" y="0"/>
          <a:chExt cx="0" cy="0"/>
        </a:xfrm>
      </p:grpSpPr>
      <p:sp>
        <p:nvSpPr>
          <p:cNvPr id="66" name="Google Shape;66;p9"/>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67" name="Google Shape;67;p9"/>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68" name="Google Shape;68;p9"/>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1" name="Google Shape;71;p10"/>
          <p:cNvSpPr txBox="1">
            <a:spLocks noGrp="1"/>
          </p:cNvSpPr>
          <p:nvPr>
            <p:ph type="body" idx="1"/>
          </p:nvPr>
        </p:nvSpPr>
        <p:spPr>
          <a:xfrm>
            <a:off x="4728209" y="1828800"/>
            <a:ext cx="6126480" cy="43434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6pPr>
            <a:lvl7pPr marL="3200400" marR="0" lvl="6"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7pPr>
            <a:lvl8pPr marL="3657600" marR="0" lvl="7"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8pPr>
            <a:lvl9pPr marL="4114800" marR="0" lvl="8" indent="-355600" algn="l" rtl="0">
              <a:lnSpc>
                <a:spcPct val="90000"/>
              </a:lnSpc>
              <a:spcBef>
                <a:spcPts val="8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9pPr>
          </a:lstStyle>
          <a:p>
            <a:endParaRPr/>
          </a:p>
        </p:txBody>
      </p:sp>
      <p:sp>
        <p:nvSpPr>
          <p:cNvPr id="72" name="Google Shape;72;p10"/>
          <p:cNvSpPr txBox="1">
            <a:spLocks noGrp="1"/>
          </p:cNvSpPr>
          <p:nvPr>
            <p:ph type="body" idx="2"/>
          </p:nvPr>
        </p:nvSpPr>
        <p:spPr>
          <a:xfrm>
            <a:off x="1295400" y="1828800"/>
            <a:ext cx="3017520" cy="4343400"/>
          </a:xfrm>
          <a:prstGeom prst="rect">
            <a:avLst/>
          </a:prstGeom>
          <a:noFill/>
          <a:ln>
            <a:noFill/>
          </a:ln>
        </p:spPr>
        <p:txBody>
          <a:bodyPr spcFirstLastPara="1" wrap="square" lIns="91425" tIns="45700" rIns="91425" bIns="45700" anchor="ctr" anchorCtr="0"/>
          <a:lstStyle>
            <a:lvl1pPr marL="457200" marR="0" lvl="0" indent="-228600" algn="l" rtl="0">
              <a:lnSpc>
                <a:spcPct val="90000"/>
              </a:lnSpc>
              <a:spcBef>
                <a:spcPts val="12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1pPr>
            <a:lvl2pPr marL="914400" marR="0" lvl="1" indent="-22860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Book Antiqua"/>
                <a:ea typeface="Book Antiqua"/>
                <a:cs typeface="Book Antiqua"/>
                <a:sym typeface="Book Antiqua"/>
              </a:defRPr>
            </a:lvl2pPr>
            <a:lvl3pPr marL="1371600" marR="0" lvl="2"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Book Antiqua"/>
                <a:ea typeface="Book Antiqua"/>
                <a:cs typeface="Book Antiqua"/>
                <a:sym typeface="Book Antiqua"/>
              </a:defRPr>
            </a:lvl3pPr>
            <a:lvl4pPr marL="1828800" marR="0" lvl="3"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4pPr>
            <a:lvl5pPr marL="2286000" marR="0" lvl="4"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5pPr>
            <a:lvl6pPr marL="2743200" marR="0" lvl="5"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6pPr>
            <a:lvl7pPr marL="3200400" marR="0" lvl="6"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7pPr>
            <a:lvl8pPr marL="3657600" marR="0" lvl="7"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8pPr>
            <a:lvl9pPr marL="4114800" marR="0" lvl="8"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9pPr>
          </a:lstStyle>
          <a:p>
            <a:endParaRPr/>
          </a:p>
        </p:txBody>
      </p:sp>
      <p:sp>
        <p:nvSpPr>
          <p:cNvPr id="73" name="Google Shape;73;p10"/>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74" name="Google Shape;74;p10"/>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75" name="Google Shape;75;p10"/>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6"/>
        <p:cNvGrpSpPr/>
        <p:nvPr/>
      </p:nvGrpSpPr>
      <p:grpSpPr>
        <a:xfrm>
          <a:off x="0" y="0"/>
          <a:ext cx="0" cy="0"/>
          <a:chOff x="0" y="0"/>
          <a:chExt cx="0" cy="0"/>
        </a:xfrm>
      </p:grpSpPr>
      <p:sp>
        <p:nvSpPr>
          <p:cNvPr id="77" name="Google Shape;77;p11"/>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8" name="Google Shape;78;p11" descr="An empty placeholder to add an image. Click on the placeholder and select the image that you wish to add"/>
          <p:cNvSpPr>
            <a:spLocks noGrp="1"/>
          </p:cNvSpPr>
          <p:nvPr>
            <p:ph type="pic" idx="2"/>
          </p:nvPr>
        </p:nvSpPr>
        <p:spPr>
          <a:xfrm>
            <a:off x="4724400" y="1828801"/>
            <a:ext cx="6172200" cy="4343400"/>
          </a:xfrm>
          <a:prstGeom prst="rect">
            <a:avLst/>
          </a:prstGeom>
          <a:noFill/>
          <a:ln>
            <a:noFill/>
          </a:ln>
        </p:spPr>
        <p:txBody>
          <a:bodyPr spcFirstLastPara="1" wrap="square" lIns="91425" tIns="274300" rIns="91425" bIns="45700" anchor="t" anchorCtr="0"/>
          <a:lstStyle>
            <a:lvl1pPr marR="0" lvl="0" algn="ctr" rtl="0">
              <a:lnSpc>
                <a:spcPct val="90000"/>
              </a:lnSpc>
              <a:spcBef>
                <a:spcPts val="18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Book Antiqua"/>
                <a:ea typeface="Book Antiqua"/>
                <a:cs typeface="Book Antiqua"/>
                <a:sym typeface="Book Antiqu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9pPr>
          </a:lstStyle>
          <a:p>
            <a:endParaRPr/>
          </a:p>
        </p:txBody>
      </p:sp>
      <p:sp>
        <p:nvSpPr>
          <p:cNvPr id="79" name="Google Shape;79;p11"/>
          <p:cNvSpPr txBox="1">
            <a:spLocks noGrp="1"/>
          </p:cNvSpPr>
          <p:nvPr>
            <p:ph type="body" idx="1"/>
          </p:nvPr>
        </p:nvSpPr>
        <p:spPr>
          <a:xfrm>
            <a:off x="1295400" y="1828800"/>
            <a:ext cx="3017520" cy="4343400"/>
          </a:xfrm>
          <a:prstGeom prst="rect">
            <a:avLst/>
          </a:prstGeom>
          <a:noFill/>
          <a:ln>
            <a:noFill/>
          </a:ln>
        </p:spPr>
        <p:txBody>
          <a:bodyPr spcFirstLastPara="1" wrap="square" lIns="91425" tIns="45700" rIns="91425" bIns="45700" anchor="ctr" anchorCtr="0"/>
          <a:lstStyle>
            <a:lvl1pPr marL="457200" marR="0" lvl="0" indent="-228600" algn="l" rtl="0">
              <a:lnSpc>
                <a:spcPct val="90000"/>
              </a:lnSpc>
              <a:spcBef>
                <a:spcPts val="12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1pPr>
            <a:lvl2pPr marL="914400" marR="0" lvl="1" indent="-22860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Book Antiqua"/>
                <a:ea typeface="Book Antiqua"/>
                <a:cs typeface="Book Antiqua"/>
                <a:sym typeface="Book Antiqua"/>
              </a:defRPr>
            </a:lvl2pPr>
            <a:lvl3pPr marL="1371600" marR="0" lvl="2"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Book Antiqua"/>
                <a:ea typeface="Book Antiqua"/>
                <a:cs typeface="Book Antiqua"/>
                <a:sym typeface="Book Antiqua"/>
              </a:defRPr>
            </a:lvl3pPr>
            <a:lvl4pPr marL="1828800" marR="0" lvl="3"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4pPr>
            <a:lvl5pPr marL="2286000" marR="0" lvl="4"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5pPr>
            <a:lvl6pPr marL="2743200" marR="0" lvl="5"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6pPr>
            <a:lvl7pPr marL="3200400" marR="0" lvl="6"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7pPr>
            <a:lvl8pPr marL="3657600" marR="0" lvl="7"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8pPr>
            <a:lvl9pPr marL="4114800" marR="0" lvl="8"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9pPr>
          </a:lstStyle>
          <a:p>
            <a:endParaRPr/>
          </a:p>
        </p:txBody>
      </p:sp>
      <p:sp>
        <p:nvSpPr>
          <p:cNvPr id="80" name="Google Shape;80;p11"/>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81" name="Google Shape;81;p11"/>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82" name="Google Shape;82;p11"/>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Pictures with Captions">
  <p:cSld name="Two Pictures with Captions">
    <p:spTree>
      <p:nvGrpSpPr>
        <p:cNvPr id="1" name="Shape 83"/>
        <p:cNvGrpSpPr/>
        <p:nvPr/>
      </p:nvGrpSpPr>
      <p:grpSpPr>
        <a:xfrm>
          <a:off x="0" y="0"/>
          <a:ext cx="0" cy="0"/>
          <a:chOff x="0" y="0"/>
          <a:chExt cx="0" cy="0"/>
        </a:xfrm>
      </p:grpSpPr>
      <p:sp>
        <p:nvSpPr>
          <p:cNvPr id="84" name="Google Shape;84;p12"/>
          <p:cNvSpPr/>
          <p:nvPr/>
        </p:nvSpPr>
        <p:spPr>
          <a:xfrm>
            <a:off x="1295400" y="5257800"/>
            <a:ext cx="4572000" cy="9144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85" name="Google Shape;85;p12"/>
          <p:cNvSpPr/>
          <p:nvPr/>
        </p:nvSpPr>
        <p:spPr>
          <a:xfrm>
            <a:off x="6324599" y="5257800"/>
            <a:ext cx="4572000" cy="9144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86" name="Google Shape;86;p12"/>
          <p:cNvSpPr/>
          <p:nvPr/>
        </p:nvSpPr>
        <p:spPr>
          <a:xfrm>
            <a:off x="1295400" y="5257800"/>
            <a:ext cx="4572000" cy="5486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87" name="Google Shape;87;p12"/>
          <p:cNvSpPr/>
          <p:nvPr/>
        </p:nvSpPr>
        <p:spPr>
          <a:xfrm>
            <a:off x="6324599" y="5257800"/>
            <a:ext cx="4572000" cy="5486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88" name="Google Shape;88;p12"/>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9" name="Google Shape;89;p12" descr="An empty placeholder to add an image. Click on the placeholder and select the image that you wish to add"/>
          <p:cNvSpPr>
            <a:spLocks noGrp="1"/>
          </p:cNvSpPr>
          <p:nvPr>
            <p:ph type="pic" idx="2"/>
          </p:nvPr>
        </p:nvSpPr>
        <p:spPr>
          <a:xfrm>
            <a:off x="1298448" y="1828801"/>
            <a:ext cx="4572000" cy="3428999"/>
          </a:xfrm>
          <a:prstGeom prst="rect">
            <a:avLst/>
          </a:prstGeom>
          <a:noFill/>
          <a:ln>
            <a:noFill/>
          </a:ln>
        </p:spPr>
        <p:txBody>
          <a:bodyPr spcFirstLastPara="1" wrap="square" lIns="91425" tIns="274300" rIns="91425" bIns="45700" anchor="t" anchorCtr="0"/>
          <a:lstStyle>
            <a:lvl1pPr marR="0" lvl="0" algn="ctr" rtl="0">
              <a:lnSpc>
                <a:spcPct val="90000"/>
              </a:lnSpc>
              <a:spcBef>
                <a:spcPts val="18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Book Antiqua"/>
                <a:ea typeface="Book Antiqua"/>
                <a:cs typeface="Book Antiqua"/>
                <a:sym typeface="Book Antiqu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9pPr>
          </a:lstStyle>
          <a:p>
            <a:endParaRPr/>
          </a:p>
        </p:txBody>
      </p:sp>
      <p:sp>
        <p:nvSpPr>
          <p:cNvPr id="90" name="Google Shape;90;p12"/>
          <p:cNvSpPr txBox="1">
            <a:spLocks noGrp="1"/>
          </p:cNvSpPr>
          <p:nvPr>
            <p:ph type="body" idx="1"/>
          </p:nvPr>
        </p:nvSpPr>
        <p:spPr>
          <a:xfrm>
            <a:off x="1371273" y="5333098"/>
            <a:ext cx="4420252" cy="839102"/>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0"/>
              </a:spcBef>
              <a:spcAft>
                <a:spcPts val="0"/>
              </a:spcAft>
              <a:buClr>
                <a:schemeClr val="lt1"/>
              </a:buClr>
              <a:buSzPts val="1800"/>
              <a:buFont typeface="Arial"/>
              <a:buNone/>
              <a:defRPr sz="1800" b="0" i="0" u="none" strike="noStrike" cap="none">
                <a:solidFill>
                  <a:schemeClr val="lt1"/>
                </a:solidFill>
                <a:latin typeface="Book Antiqua"/>
                <a:ea typeface="Book Antiqua"/>
                <a:cs typeface="Book Antiqua"/>
                <a:sym typeface="Book Antiqua"/>
              </a:defRPr>
            </a:lvl1pPr>
            <a:lvl2pPr marL="914400" marR="0" lvl="1" indent="-22860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Book Antiqua"/>
                <a:ea typeface="Book Antiqua"/>
                <a:cs typeface="Book Antiqua"/>
                <a:sym typeface="Book Antiqua"/>
              </a:defRPr>
            </a:lvl2pPr>
            <a:lvl3pPr marL="1371600" marR="0" lvl="2"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Book Antiqua"/>
                <a:ea typeface="Book Antiqua"/>
                <a:cs typeface="Book Antiqua"/>
                <a:sym typeface="Book Antiqua"/>
              </a:defRPr>
            </a:lvl3pPr>
            <a:lvl4pPr marL="1828800" marR="0" lvl="3"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4pPr>
            <a:lvl5pPr marL="2286000" marR="0" lvl="4"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5pPr>
            <a:lvl6pPr marL="2743200" marR="0" lvl="5"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6pPr>
            <a:lvl7pPr marL="3200400" marR="0" lvl="6"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7pPr>
            <a:lvl8pPr marL="3657600" marR="0" lvl="7"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8pPr>
            <a:lvl9pPr marL="4114800" marR="0" lvl="8"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9pPr>
          </a:lstStyle>
          <a:p>
            <a:endParaRPr/>
          </a:p>
        </p:txBody>
      </p:sp>
      <p:sp>
        <p:nvSpPr>
          <p:cNvPr id="91" name="Google Shape;91;p12" descr="An empty placeholder to add an image. Click on the placeholder and select the image that you wish to add"/>
          <p:cNvSpPr>
            <a:spLocks noGrp="1"/>
          </p:cNvSpPr>
          <p:nvPr>
            <p:ph type="pic" idx="3"/>
          </p:nvPr>
        </p:nvSpPr>
        <p:spPr>
          <a:xfrm>
            <a:off x="6324600" y="1828801"/>
            <a:ext cx="4572000" cy="3428999"/>
          </a:xfrm>
          <a:prstGeom prst="rect">
            <a:avLst/>
          </a:prstGeom>
          <a:noFill/>
          <a:ln>
            <a:noFill/>
          </a:ln>
        </p:spPr>
        <p:txBody>
          <a:bodyPr spcFirstLastPara="1" wrap="square" lIns="91425" tIns="274300" rIns="91425" bIns="45700" anchor="t" anchorCtr="0"/>
          <a:lstStyle>
            <a:lvl1pPr marR="0" lvl="0" algn="ctr" rtl="0">
              <a:lnSpc>
                <a:spcPct val="90000"/>
              </a:lnSpc>
              <a:spcBef>
                <a:spcPts val="18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1pPr>
            <a:lvl2pPr marR="0" lvl="1"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Book Antiqua"/>
                <a:ea typeface="Book Antiqua"/>
                <a:cs typeface="Book Antiqua"/>
                <a:sym typeface="Book Antiqua"/>
              </a:defRPr>
            </a:lvl2pPr>
            <a:lvl3pPr marR="0" lvl="2"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Book Antiqua"/>
                <a:ea typeface="Book Antiqua"/>
                <a:cs typeface="Book Antiqua"/>
                <a:sym typeface="Book Antiqua"/>
              </a:defRPr>
            </a:lvl3pPr>
            <a:lvl4pPr marR="0" lvl="3"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4pPr>
            <a:lvl5pPr marR="0" lvl="4"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5pPr>
            <a:lvl6pPr marR="0" lvl="5"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6pPr>
            <a:lvl7pPr marR="0" lvl="6"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7pPr>
            <a:lvl8pPr marR="0" lvl="7"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8pPr>
            <a:lvl9pPr marR="0" lvl="8" algn="l" rtl="0">
              <a:lnSpc>
                <a:spcPct val="90000"/>
              </a:lnSpc>
              <a:spcBef>
                <a:spcPts val="800"/>
              </a:spcBef>
              <a:spcAft>
                <a:spcPts val="0"/>
              </a:spcAft>
              <a:buClr>
                <a:schemeClr val="dk1"/>
              </a:buClr>
              <a:buSzPts val="2000"/>
              <a:buFont typeface="Arial"/>
              <a:buNone/>
              <a:defRPr sz="2000" b="0" i="0" u="none" strike="noStrike" cap="none">
                <a:solidFill>
                  <a:schemeClr val="dk1"/>
                </a:solidFill>
                <a:latin typeface="Book Antiqua"/>
                <a:ea typeface="Book Antiqua"/>
                <a:cs typeface="Book Antiqua"/>
                <a:sym typeface="Book Antiqua"/>
              </a:defRPr>
            </a:lvl9pPr>
          </a:lstStyle>
          <a:p>
            <a:endParaRPr/>
          </a:p>
        </p:txBody>
      </p:sp>
      <p:sp>
        <p:nvSpPr>
          <p:cNvPr id="92" name="Google Shape;92;p12"/>
          <p:cNvSpPr txBox="1">
            <a:spLocks noGrp="1"/>
          </p:cNvSpPr>
          <p:nvPr>
            <p:ph type="body" idx="4"/>
          </p:nvPr>
        </p:nvSpPr>
        <p:spPr>
          <a:xfrm>
            <a:off x="6412954" y="5333098"/>
            <a:ext cx="4420252" cy="839102"/>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0"/>
              </a:spcBef>
              <a:spcAft>
                <a:spcPts val="0"/>
              </a:spcAft>
              <a:buClr>
                <a:schemeClr val="lt1"/>
              </a:buClr>
              <a:buSzPts val="1800"/>
              <a:buFont typeface="Arial"/>
              <a:buNone/>
              <a:defRPr sz="1800" b="0" i="0" u="none" strike="noStrike" cap="none">
                <a:solidFill>
                  <a:schemeClr val="lt1"/>
                </a:solidFill>
                <a:latin typeface="Book Antiqua"/>
                <a:ea typeface="Book Antiqua"/>
                <a:cs typeface="Book Antiqua"/>
                <a:sym typeface="Book Antiqua"/>
              </a:defRPr>
            </a:lvl1pPr>
            <a:lvl2pPr marL="914400" marR="0" lvl="1" indent="-22860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Book Antiqua"/>
                <a:ea typeface="Book Antiqua"/>
                <a:cs typeface="Book Antiqua"/>
                <a:sym typeface="Book Antiqua"/>
              </a:defRPr>
            </a:lvl2pPr>
            <a:lvl3pPr marL="1371600" marR="0" lvl="2"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Book Antiqua"/>
                <a:ea typeface="Book Antiqua"/>
                <a:cs typeface="Book Antiqua"/>
                <a:sym typeface="Book Antiqua"/>
              </a:defRPr>
            </a:lvl3pPr>
            <a:lvl4pPr marL="1828800" marR="0" lvl="3"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4pPr>
            <a:lvl5pPr marL="2286000" marR="0" lvl="4"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5pPr>
            <a:lvl6pPr marL="2743200" marR="0" lvl="5"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6pPr>
            <a:lvl7pPr marL="3200400" marR="0" lvl="6"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7pPr>
            <a:lvl8pPr marL="3657600" marR="0" lvl="7"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8pPr>
            <a:lvl9pPr marL="4114800" marR="0" lvl="8" indent="-228600" algn="l" rtl="0">
              <a:lnSpc>
                <a:spcPct val="90000"/>
              </a:lnSpc>
              <a:spcBef>
                <a:spcPts val="800"/>
              </a:spcBef>
              <a:spcAft>
                <a:spcPts val="0"/>
              </a:spcAft>
              <a:buClr>
                <a:schemeClr val="dk1"/>
              </a:buClr>
              <a:buSzPts val="1000"/>
              <a:buFont typeface="Arial"/>
              <a:buNone/>
              <a:defRPr sz="1000" b="0" i="0" u="none" strike="noStrike" cap="none">
                <a:solidFill>
                  <a:schemeClr val="dk1"/>
                </a:solidFill>
                <a:latin typeface="Book Antiqua"/>
                <a:ea typeface="Book Antiqua"/>
                <a:cs typeface="Book Antiqua"/>
                <a:sym typeface="Book Antiqua"/>
              </a:defRPr>
            </a:lvl9pPr>
          </a:lstStyle>
          <a:p>
            <a:endParaRPr/>
          </a:p>
        </p:txBody>
      </p:sp>
      <p:sp>
        <p:nvSpPr>
          <p:cNvPr id="93" name="Google Shape;93;p12"/>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94" name="Google Shape;94;p12"/>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95" name="Google Shape;95;p12"/>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6"/>
        <p:cNvGrpSpPr/>
        <p:nvPr/>
      </p:nvGrpSpPr>
      <p:grpSpPr>
        <a:xfrm>
          <a:off x="0" y="0"/>
          <a:ext cx="0" cy="0"/>
          <a:chOff x="0" y="0"/>
          <a:chExt cx="0" cy="0"/>
        </a:xfrm>
      </p:grpSpPr>
      <p:sp>
        <p:nvSpPr>
          <p:cNvPr id="97" name="Google Shape;97;p13"/>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8" name="Google Shape;98;p13"/>
          <p:cNvSpPr txBox="1">
            <a:spLocks noGrp="1"/>
          </p:cNvSpPr>
          <p:nvPr>
            <p:ph type="body" idx="1"/>
          </p:nvPr>
        </p:nvSpPr>
        <p:spPr>
          <a:xfrm rot="5400000">
            <a:off x="3924300" y="-800100"/>
            <a:ext cx="4343400" cy="96012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99" name="Google Shape;99;p13"/>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100" name="Google Shape;100;p13"/>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101" name="Google Shape;101;p13"/>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2"/>
        <p:cNvGrpSpPr/>
        <p:nvPr/>
      </p:nvGrpSpPr>
      <p:grpSpPr>
        <a:xfrm>
          <a:off x="0" y="0"/>
          <a:ext cx="0" cy="0"/>
          <a:chOff x="0" y="0"/>
          <a:chExt cx="0" cy="0"/>
        </a:xfrm>
      </p:grpSpPr>
      <p:sp>
        <p:nvSpPr>
          <p:cNvPr id="103" name="Google Shape;103;p14"/>
          <p:cNvSpPr/>
          <p:nvPr/>
        </p:nvSpPr>
        <p:spPr>
          <a:xfrm rot="5400000">
            <a:off x="7562850" y="2228850"/>
            <a:ext cx="6858000" cy="24003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104" name="Google Shape;104;p14"/>
          <p:cNvSpPr/>
          <p:nvPr/>
        </p:nvSpPr>
        <p:spPr>
          <a:xfrm rot="5400000">
            <a:off x="6331230" y="3387909"/>
            <a:ext cx="6858000" cy="8218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105" name="Google Shape;105;p14"/>
          <p:cNvSpPr/>
          <p:nvPr/>
        </p:nvSpPr>
        <p:spPr>
          <a:xfrm rot="5400000">
            <a:off x="6251613" y="3387909"/>
            <a:ext cx="6858000" cy="8218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106" name="Google Shape;106;p14"/>
          <p:cNvSpPr txBox="1">
            <a:spLocks noGrp="1"/>
          </p:cNvSpPr>
          <p:nvPr>
            <p:ph type="title"/>
          </p:nvPr>
        </p:nvSpPr>
        <p:spPr>
          <a:xfrm rot="5400000">
            <a:off x="7644754" y="2912364"/>
            <a:ext cx="5486400" cy="1033272"/>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7" name="Google Shape;107;p14"/>
          <p:cNvSpPr txBox="1">
            <a:spLocks noGrp="1"/>
          </p:cNvSpPr>
          <p:nvPr>
            <p:ph type="body" idx="1"/>
          </p:nvPr>
        </p:nvSpPr>
        <p:spPr>
          <a:xfrm rot="5400000">
            <a:off x="2540577" y="-559377"/>
            <a:ext cx="5486400" cy="7976754"/>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108" name="Google Shape;108;p14"/>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109" name="Google Shape;109;p14"/>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110" name="Google Shape;110;p14"/>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lt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1"/>
          <p:cNvSpPr/>
          <p:nvPr/>
        </p:nvSpPr>
        <p:spPr>
          <a:xfrm>
            <a:off x="0" y="0"/>
            <a:ext cx="12192000" cy="1371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11" name="Google Shape;11;p1"/>
          <p:cNvSpPr/>
          <p:nvPr/>
        </p:nvSpPr>
        <p:spPr>
          <a:xfrm>
            <a:off x="0" y="1371600"/>
            <a:ext cx="12192000" cy="8218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12" name="Google Shape;12;p1"/>
          <p:cNvSpPr/>
          <p:nvPr/>
        </p:nvSpPr>
        <p:spPr>
          <a:xfrm>
            <a:off x="0" y="1443006"/>
            <a:ext cx="12192000" cy="8218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Book Antiqua"/>
              <a:ea typeface="Book Antiqua"/>
              <a:cs typeface="Book Antiqua"/>
              <a:sym typeface="Book Antiqua"/>
            </a:endParaRPr>
          </a:p>
        </p:txBody>
      </p:sp>
      <p:sp>
        <p:nvSpPr>
          <p:cNvPr id="13" name="Google Shape;13;p1"/>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3200"/>
              <a:buFont typeface="Book Antiqua"/>
              <a:buNone/>
              <a:defRPr sz="3200" b="0" i="0" u="none" strike="noStrike" cap="none">
                <a:solidFill>
                  <a:schemeClr val="lt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1"/>
          <p:cNvSpPr txBox="1">
            <a:spLocks noGrp="1"/>
          </p:cNvSpPr>
          <p:nvPr>
            <p:ph type="body" idx="1"/>
          </p:nvPr>
        </p:nvSpPr>
        <p:spPr>
          <a:xfrm>
            <a:off x="1295400" y="1828800"/>
            <a:ext cx="9601200" cy="43434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Book Antiqua"/>
                <a:ea typeface="Book Antiqua"/>
                <a:cs typeface="Book Antiqua"/>
                <a:sym typeface="Book Antiqua"/>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Book Antiqua"/>
                <a:ea typeface="Book Antiqua"/>
                <a:cs typeface="Book Antiqua"/>
                <a:sym typeface="Book Antiqua"/>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Book Antiqua"/>
                <a:ea typeface="Book Antiqua"/>
                <a:cs typeface="Book Antiqua"/>
                <a:sym typeface="Book Antiqua"/>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Book Antiqua"/>
                <a:ea typeface="Book Antiqua"/>
                <a:cs typeface="Book Antiqua"/>
                <a:sym typeface="Book Antiqua"/>
              </a:defRPr>
            </a:lvl9pPr>
          </a:lstStyle>
          <a:p>
            <a:endParaRPr/>
          </a:p>
        </p:txBody>
      </p:sp>
      <p:sp>
        <p:nvSpPr>
          <p:cNvPr id="15" name="Google Shape;15;p1"/>
          <p:cNvSpPr txBox="1">
            <a:spLocks noGrp="1"/>
          </p:cNvSpPr>
          <p:nvPr>
            <p:ph type="ftr" idx="11"/>
          </p:nvPr>
        </p:nvSpPr>
        <p:spPr>
          <a:xfrm>
            <a:off x="1295399" y="6374999"/>
            <a:ext cx="6243203" cy="27432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16" name="Google Shape;16;p1"/>
          <p:cNvSpPr txBox="1">
            <a:spLocks noGrp="1"/>
          </p:cNvSpPr>
          <p:nvPr>
            <p:ph type="dt" idx="10"/>
          </p:nvPr>
        </p:nvSpPr>
        <p:spPr>
          <a:xfrm>
            <a:off x="7791449" y="6374999"/>
            <a:ext cx="1480705" cy="274320"/>
          </a:xfrm>
          <a:prstGeom prst="rect">
            <a:avLst/>
          </a:prstGeom>
          <a:noFill/>
          <a:ln>
            <a:noFill/>
          </a:ln>
        </p:spPr>
        <p:txBody>
          <a:bodyPr spcFirstLastPara="1" wrap="square" lIns="91425" tIns="45700" rIns="91425" bIns="45700" anchor="ctr" anchorCtr="0"/>
          <a:lstStyle>
            <a:lvl1pPr marR="0" lvl="0" algn="r"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Book Antiqua"/>
                <a:ea typeface="Book Antiqua"/>
                <a:cs typeface="Book Antiqua"/>
                <a:sym typeface="Book Antiqua"/>
              </a:defRPr>
            </a:lvl9pPr>
          </a:lstStyle>
          <a:p>
            <a:endParaRPr/>
          </a:p>
        </p:txBody>
      </p:sp>
      <p:sp>
        <p:nvSpPr>
          <p:cNvPr id="17" name="Google Shape;17;p1"/>
          <p:cNvSpPr txBox="1">
            <a:spLocks noGrp="1"/>
          </p:cNvSpPr>
          <p:nvPr>
            <p:ph type="sldNum" idx="12"/>
          </p:nvPr>
        </p:nvSpPr>
        <p:spPr>
          <a:xfrm>
            <a:off x="9525000" y="6374999"/>
            <a:ext cx="1371600" cy="27432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Book Antiqua"/>
                <a:ea typeface="Book Antiqua"/>
                <a:cs typeface="Book Antiqua"/>
                <a:sym typeface="Book Antiqu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orning.com/worldwide/en/about-us/company-profile.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planar.com/news/2014/2/12/planar-showcases-largest-interactive-display-with-corning-gorilla-glass/" TargetMode="External"/><Relationship Id="rId4" Type="http://schemas.openxmlformats.org/officeDocument/2006/relationships/hyperlink" Target="https://mitsloan.mit.edu/LearningEdge/strategy/CorningIncorporated/Pages/default.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5"/>
          <p:cNvSpPr txBox="1">
            <a:spLocks noGrp="1"/>
          </p:cNvSpPr>
          <p:nvPr>
            <p:ph type="ctrTitle"/>
          </p:nvPr>
        </p:nvSpPr>
        <p:spPr>
          <a:xfrm>
            <a:off x="765314" y="887895"/>
            <a:ext cx="5120640" cy="1086679"/>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3600"/>
              <a:buFont typeface="Book Antiqua"/>
              <a:buNone/>
            </a:pPr>
            <a:r>
              <a:rPr lang="en-US" sz="3600" b="0" i="0" u="none" strike="noStrike" cap="none" dirty="0">
                <a:solidFill>
                  <a:schemeClr val="dk1"/>
                </a:solidFill>
                <a:latin typeface="Book Antiqua"/>
                <a:ea typeface="Book Antiqua"/>
                <a:cs typeface="Book Antiqua"/>
                <a:sym typeface="Book Antiqua"/>
              </a:rPr>
              <a:t>Corning Inc.</a:t>
            </a:r>
            <a:br>
              <a:rPr lang="en-US" sz="3600" b="0" i="0" u="none" strike="noStrike" cap="none" dirty="0">
                <a:solidFill>
                  <a:schemeClr val="dk1"/>
                </a:solidFill>
                <a:latin typeface="Book Antiqua"/>
                <a:ea typeface="Book Antiqua"/>
                <a:cs typeface="Book Antiqua"/>
                <a:sym typeface="Book Antiqua"/>
              </a:rPr>
            </a:br>
            <a:endParaRPr sz="3600" b="0" i="0" u="none" strike="noStrike" cap="none" dirty="0">
              <a:solidFill>
                <a:schemeClr val="dk1"/>
              </a:solidFill>
              <a:latin typeface="Book Antiqua"/>
              <a:ea typeface="Book Antiqua"/>
              <a:cs typeface="Book Antiqua"/>
              <a:sym typeface="Book Antiqua"/>
            </a:endParaRPr>
          </a:p>
        </p:txBody>
      </p:sp>
      <p:pic>
        <p:nvPicPr>
          <p:cNvPr id="117" name="Google Shape;117;p15" descr="City street with motion blur"/>
          <p:cNvPicPr preferRelativeResize="0">
            <a:picLocks noGrp="1"/>
          </p:cNvPicPr>
          <p:nvPr>
            <p:ph type="pic" idx="2"/>
          </p:nvPr>
        </p:nvPicPr>
        <p:blipFill rotWithShape="1">
          <a:blip r:embed="rId3">
            <a:alphaModFix/>
          </a:blip>
          <a:srcRect t="14" b="14"/>
          <a:stretch/>
        </p:blipFill>
        <p:spPr>
          <a:xfrm>
            <a:off x="6743703" y="0"/>
            <a:ext cx="5448297" cy="6858000"/>
          </a:xfrm>
          <a:prstGeom prst="rect">
            <a:avLst/>
          </a:prstGeom>
          <a:noFill/>
          <a:ln>
            <a:noFill/>
          </a:ln>
        </p:spPr>
      </p:pic>
      <p:sp>
        <p:nvSpPr>
          <p:cNvPr id="118" name="Google Shape;118;p15"/>
          <p:cNvSpPr txBox="1">
            <a:spLocks noGrp="1"/>
          </p:cNvSpPr>
          <p:nvPr>
            <p:ph type="subTitle" idx="1"/>
          </p:nvPr>
        </p:nvSpPr>
        <p:spPr>
          <a:xfrm>
            <a:off x="503575" y="1801624"/>
            <a:ext cx="6240000" cy="4457700"/>
          </a:xfrm>
          <a:prstGeom prst="rect">
            <a:avLst/>
          </a:prstGeom>
          <a:noFill/>
          <a:ln>
            <a:noFill/>
          </a:ln>
        </p:spPr>
        <p:txBody>
          <a:bodyPr spcFirstLastPara="1" wrap="square" lIns="91425" tIns="45700" rIns="91425" bIns="45700" anchor="t" anchorCtr="0">
            <a:noAutofit/>
          </a:bodyPr>
          <a:lstStyle/>
          <a:p>
            <a:pPr marL="0" marR="0" lvl="0" indent="0" algn="ctr" rtl="0">
              <a:lnSpc>
                <a:spcPct val="170000"/>
              </a:lnSpc>
              <a:spcBef>
                <a:spcPts val="1800"/>
              </a:spcBef>
              <a:spcAft>
                <a:spcPts val="0"/>
              </a:spcAft>
              <a:buClr>
                <a:schemeClr val="dk1"/>
              </a:buClr>
              <a:buSzPts val="2220"/>
              <a:buFont typeface="Arial"/>
              <a:buNone/>
            </a:pPr>
            <a:br>
              <a:rPr lang="en-US" sz="2220" b="0" i="0" u="none" strike="noStrike" cap="none" dirty="0">
                <a:solidFill>
                  <a:schemeClr val="dk1"/>
                </a:solidFill>
                <a:latin typeface="Book Antiqua"/>
                <a:ea typeface="Book Antiqua"/>
                <a:cs typeface="Book Antiqua"/>
                <a:sym typeface="Book Antiqua"/>
              </a:rPr>
            </a:br>
            <a:r>
              <a:rPr lang="en-US" sz="2220" b="0" i="0" u="none" strike="noStrike" cap="none" dirty="0">
                <a:solidFill>
                  <a:schemeClr val="dk1"/>
                </a:solidFill>
                <a:latin typeface="Book Antiqua"/>
                <a:ea typeface="Book Antiqua"/>
                <a:cs typeface="Book Antiqua"/>
                <a:sym typeface="Book Antiqua"/>
              </a:rPr>
              <a:t>October 27, 2018</a:t>
            </a:r>
            <a:endParaRPr sz="2400" b="0" i="0" u="none" strike="noStrike" cap="none" dirty="0">
              <a:solidFill>
                <a:schemeClr val="dk1"/>
              </a:solidFill>
              <a:latin typeface="Book Antiqua"/>
              <a:ea typeface="Book Antiqua"/>
              <a:cs typeface="Book Antiqua"/>
              <a:sym typeface="Book Antiqu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3200"/>
              <a:buFont typeface="Book Antiqua"/>
              <a:buNone/>
            </a:pPr>
            <a:r>
              <a:rPr lang="en-US" sz="3200" b="0" i="0" u="none" strike="noStrike" cap="none" dirty="0">
                <a:solidFill>
                  <a:schemeClr val="lt1"/>
                </a:solidFill>
                <a:latin typeface="Book Antiqua"/>
                <a:ea typeface="Book Antiqua"/>
                <a:cs typeface="Book Antiqua"/>
                <a:sym typeface="Book Antiqua"/>
              </a:rPr>
              <a:t>Corning Inc. – Case Introduction</a:t>
            </a:r>
            <a:endParaRPr sz="3200" b="0" i="0" u="none" strike="noStrike" cap="none" dirty="0">
              <a:solidFill>
                <a:schemeClr val="lt1"/>
              </a:solidFill>
              <a:latin typeface="Book Antiqua"/>
              <a:ea typeface="Book Antiqua"/>
              <a:cs typeface="Book Antiqua"/>
              <a:sym typeface="Book Antiqua"/>
            </a:endParaRPr>
          </a:p>
        </p:txBody>
      </p:sp>
      <p:sp>
        <p:nvSpPr>
          <p:cNvPr id="124" name="Google Shape;124;p16"/>
          <p:cNvSpPr txBox="1">
            <a:spLocks noGrp="1"/>
          </p:cNvSpPr>
          <p:nvPr>
            <p:ph type="body" idx="1"/>
          </p:nvPr>
        </p:nvSpPr>
        <p:spPr>
          <a:xfrm>
            <a:off x="659295" y="1855305"/>
            <a:ext cx="10697817" cy="131196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1" i="0" u="none" strike="noStrike" cap="none" dirty="0">
                <a:solidFill>
                  <a:schemeClr val="dk1"/>
                </a:solidFill>
                <a:latin typeface="Book Antiqua"/>
                <a:ea typeface="Book Antiqua"/>
                <a:cs typeface="Book Antiqua"/>
                <a:sym typeface="Book Antiqua"/>
              </a:rPr>
              <a:t>Corning Inc</a:t>
            </a:r>
            <a:r>
              <a:rPr lang="en-US" sz="2400" b="0" i="0" u="none" strike="noStrike" cap="none" dirty="0">
                <a:solidFill>
                  <a:schemeClr val="dk1"/>
                </a:solidFill>
                <a:latin typeface="Book Antiqua"/>
                <a:ea typeface="Book Antiqua"/>
                <a:cs typeface="Book Antiqua"/>
                <a:sym typeface="Book Antiqua"/>
              </a:rPr>
              <a:t>. is a publicly-traded multinational technology company that specializes in specialty glass, ceramics, and related materials and technologies including advanced optics, primarily for industrial and scientific applications.</a:t>
            </a:r>
            <a:endParaRPr sz="2400" b="0" i="0" u="none" strike="noStrike" cap="none" dirty="0">
              <a:solidFill>
                <a:schemeClr val="dk1"/>
              </a:solidFill>
              <a:latin typeface="Book Antiqua"/>
              <a:ea typeface="Book Antiqua"/>
              <a:cs typeface="Book Antiqua"/>
              <a:sym typeface="Book Antiqua"/>
            </a:endParaRPr>
          </a:p>
        </p:txBody>
      </p:sp>
      <p:graphicFrame>
        <p:nvGraphicFramePr>
          <p:cNvPr id="125" name="Google Shape;125;p16"/>
          <p:cNvGraphicFramePr/>
          <p:nvPr/>
        </p:nvGraphicFramePr>
        <p:xfrm>
          <a:off x="659293" y="4439523"/>
          <a:ext cx="7739375" cy="1835300"/>
        </p:xfrm>
        <a:graphic>
          <a:graphicData uri="http://schemas.openxmlformats.org/drawingml/2006/table">
            <a:tbl>
              <a:tblPr firstRow="1" firstCol="1" bandRow="1">
                <a:noFill/>
                <a:tableStyleId>{66CA001A-E021-4431-B54C-C2812086C070}</a:tableStyleId>
              </a:tblPr>
              <a:tblGrid>
                <a:gridCol w="1547875">
                  <a:extLst>
                    <a:ext uri="{9D8B030D-6E8A-4147-A177-3AD203B41FA5}">
                      <a16:colId xmlns:a16="http://schemas.microsoft.com/office/drawing/2014/main" val="20000"/>
                    </a:ext>
                  </a:extLst>
                </a:gridCol>
                <a:gridCol w="1547875">
                  <a:extLst>
                    <a:ext uri="{9D8B030D-6E8A-4147-A177-3AD203B41FA5}">
                      <a16:colId xmlns:a16="http://schemas.microsoft.com/office/drawing/2014/main" val="20001"/>
                    </a:ext>
                  </a:extLst>
                </a:gridCol>
                <a:gridCol w="1547875">
                  <a:extLst>
                    <a:ext uri="{9D8B030D-6E8A-4147-A177-3AD203B41FA5}">
                      <a16:colId xmlns:a16="http://schemas.microsoft.com/office/drawing/2014/main" val="20002"/>
                    </a:ext>
                  </a:extLst>
                </a:gridCol>
                <a:gridCol w="1547875">
                  <a:extLst>
                    <a:ext uri="{9D8B030D-6E8A-4147-A177-3AD203B41FA5}">
                      <a16:colId xmlns:a16="http://schemas.microsoft.com/office/drawing/2014/main" val="20003"/>
                    </a:ext>
                  </a:extLst>
                </a:gridCol>
                <a:gridCol w="1547875">
                  <a:extLst>
                    <a:ext uri="{9D8B030D-6E8A-4147-A177-3AD203B41FA5}">
                      <a16:colId xmlns:a16="http://schemas.microsoft.com/office/drawing/2014/main" val="20004"/>
                    </a:ext>
                  </a:extLst>
                </a:gridCol>
              </a:tblGrid>
              <a:tr h="742250">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2017</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dirty="0"/>
                        <a:t>Display Technologies</a:t>
                      </a:r>
                      <a:endParaRPr sz="1600" u="none" strike="noStrike" cap="none" dirty="0">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Telecommunications</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Environmental Technologies</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Life Sciences</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364350">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Net Sales</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45%</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30%</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13%</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5%</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364350">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R&amp;D</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29%</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19%</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29%</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13%</a:t>
                      </a:r>
                      <a:endParaRPr sz="16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364350">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Net Income</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93%</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5%</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a:t>3%</a:t>
                      </a:r>
                      <a:endParaRPr sz="16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600"/>
                        <a:buFont typeface="Arial"/>
                        <a:buNone/>
                      </a:pPr>
                      <a:r>
                        <a:rPr lang="en-US" sz="1600" u="none" strike="noStrike" cap="none" dirty="0"/>
                        <a:t>0%</a:t>
                      </a:r>
                      <a:endParaRPr sz="1600" u="none" strike="noStrike" cap="none" dirty="0">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bl>
          </a:graphicData>
        </a:graphic>
      </p:graphicFrame>
      <p:sp>
        <p:nvSpPr>
          <p:cNvPr id="126" name="Google Shape;126;p16"/>
          <p:cNvSpPr txBox="1"/>
          <p:nvPr/>
        </p:nvSpPr>
        <p:spPr>
          <a:xfrm>
            <a:off x="659294" y="3127557"/>
            <a:ext cx="7739411" cy="112639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1" i="0" u="none" strike="noStrike" cap="none" dirty="0">
                <a:solidFill>
                  <a:schemeClr val="dk1"/>
                </a:solidFill>
                <a:latin typeface="Book Antiqua"/>
                <a:ea typeface="Book Antiqua"/>
                <a:cs typeface="Book Antiqua"/>
                <a:sym typeface="Book Antiqua"/>
              </a:rPr>
              <a:t>Corning Inc</a:t>
            </a:r>
            <a:r>
              <a:rPr lang="en-US" sz="2400" b="0" i="0" u="none" strike="noStrike" cap="none" dirty="0">
                <a:solidFill>
                  <a:schemeClr val="dk1"/>
                </a:solidFill>
                <a:latin typeface="Book Antiqua"/>
                <a:ea typeface="Book Antiqua"/>
                <a:cs typeface="Book Antiqua"/>
                <a:sym typeface="Book Antiqua"/>
              </a:rPr>
              <a:t>. is split into four business units: Display Technologies, Telecommunications, Environmental Technologies, and Life Sciences.</a:t>
            </a:r>
            <a:endParaRPr sz="1400" b="0" i="0" u="none" strike="noStrike" cap="none" dirty="0">
              <a:solidFill>
                <a:srgbClr val="000000"/>
              </a:solidFill>
              <a:latin typeface="Arial"/>
              <a:ea typeface="Arial"/>
              <a:cs typeface="Arial"/>
              <a:sym typeface="Arial"/>
            </a:endParaRPr>
          </a:p>
        </p:txBody>
      </p:sp>
      <p:sp>
        <p:nvSpPr>
          <p:cNvPr id="127" name="Google Shape;127;p16"/>
          <p:cNvSpPr txBox="1"/>
          <p:nvPr/>
        </p:nvSpPr>
        <p:spPr>
          <a:xfrm>
            <a:off x="8603972" y="3167270"/>
            <a:ext cx="2753140" cy="310757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0" u="none" strike="noStrike" cap="none" dirty="0">
                <a:solidFill>
                  <a:schemeClr val="dk1"/>
                </a:solidFill>
                <a:latin typeface="Book Antiqua"/>
                <a:ea typeface="Book Antiqua"/>
                <a:cs typeface="Book Antiqua"/>
                <a:sym typeface="Book Antiqua"/>
              </a:rPr>
              <a:t>Net Sales:  $10.5 billion in 2017</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1800"/>
              </a:spcBef>
              <a:spcAft>
                <a:spcPts val="0"/>
              </a:spcAft>
              <a:buClr>
                <a:schemeClr val="dk1"/>
              </a:buClr>
              <a:buSzPts val="2400"/>
              <a:buFont typeface="Arial"/>
              <a:buNone/>
            </a:pPr>
            <a:r>
              <a:rPr lang="en-US" sz="2400" b="0" i="0" u="none" strike="noStrike" cap="none" dirty="0">
                <a:solidFill>
                  <a:schemeClr val="dk1"/>
                </a:solidFill>
                <a:latin typeface="Book Antiqua"/>
                <a:ea typeface="Book Antiqua"/>
                <a:cs typeface="Book Antiqua"/>
                <a:sym typeface="Book Antiqua"/>
              </a:rPr>
              <a:t>Employees: 45,000</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1800"/>
              </a:spcBef>
              <a:spcAft>
                <a:spcPts val="0"/>
              </a:spcAft>
              <a:buClr>
                <a:schemeClr val="dk1"/>
              </a:buClr>
              <a:buSzPts val="2400"/>
              <a:buFont typeface="Arial"/>
              <a:buNone/>
            </a:pPr>
            <a:r>
              <a:rPr lang="en-US" sz="2400" b="0" i="0" u="none" strike="noStrike" cap="none" dirty="0">
                <a:solidFill>
                  <a:schemeClr val="dk1"/>
                </a:solidFill>
                <a:latin typeface="Book Antiqua"/>
                <a:ea typeface="Book Antiqua"/>
                <a:cs typeface="Book Antiqua"/>
                <a:sym typeface="Book Antiqua"/>
              </a:rPr>
              <a:t>Fortune 500 ranking: 293</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1800"/>
              </a:spcBef>
              <a:spcAft>
                <a:spcPts val="0"/>
              </a:spcAft>
              <a:buClr>
                <a:schemeClr val="dk1"/>
              </a:buClr>
              <a:buSzPts val="2400"/>
              <a:buFont typeface="Arial"/>
              <a:buNone/>
            </a:pPr>
            <a:r>
              <a:rPr lang="en-US" sz="2400" b="0" i="0" u="none" strike="noStrike" cap="none" dirty="0">
                <a:solidFill>
                  <a:schemeClr val="dk1"/>
                </a:solidFill>
                <a:latin typeface="Book Antiqua"/>
                <a:ea typeface="Book Antiqua"/>
                <a:cs typeface="Book Antiqua"/>
                <a:sym typeface="Book Antiqua"/>
              </a:rPr>
              <a:t>("Company Profile", 2018)  </a:t>
            </a:r>
            <a:endParaRPr sz="1400" b="0" i="0" u="none" strike="noStrike" cap="none" dirty="0">
              <a:solidFill>
                <a:srgbClr val="000000"/>
              </a:solidFill>
              <a:latin typeface="Arial"/>
              <a:ea typeface="Arial"/>
              <a:cs typeface="Arial"/>
              <a:sym typeface="Arial"/>
            </a:endParaRPr>
          </a:p>
        </p:txBody>
      </p:sp>
      <p:sp>
        <p:nvSpPr>
          <p:cNvPr id="128" name="Google Shape;128;p16"/>
          <p:cNvSpPr txBox="1"/>
          <p:nvPr/>
        </p:nvSpPr>
        <p:spPr>
          <a:xfrm>
            <a:off x="659300" y="6274850"/>
            <a:ext cx="6098400" cy="51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800" b="0" i="0" u="none" strike="noStrike" cap="none">
                <a:solidFill>
                  <a:srgbClr val="000000"/>
                </a:solidFill>
                <a:latin typeface="Book Antiqua"/>
                <a:ea typeface="Book Antiqua"/>
                <a:cs typeface="Book Antiqua"/>
                <a:sym typeface="Book Antiqua"/>
              </a:rPr>
              <a:t>Financial data retrieved from Henderson &amp; Reavis, 2009</a:t>
            </a: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7"/>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3200"/>
              <a:buFont typeface="Book Antiqua"/>
              <a:buNone/>
            </a:pPr>
            <a:r>
              <a:rPr lang="en-US" sz="3200" b="0" i="0" u="none" strike="noStrike" cap="none" dirty="0">
                <a:solidFill>
                  <a:schemeClr val="lt1"/>
                </a:solidFill>
                <a:latin typeface="Book Antiqua"/>
                <a:ea typeface="Book Antiqua"/>
                <a:cs typeface="Book Antiqua"/>
                <a:sym typeface="Book Antiqua"/>
              </a:rPr>
              <a:t>Business Units Analysis Matrix</a:t>
            </a:r>
            <a:endParaRPr sz="3200" b="0" i="0" u="none" strike="noStrike" cap="none" dirty="0">
              <a:solidFill>
                <a:schemeClr val="lt1"/>
              </a:solidFill>
              <a:latin typeface="Book Antiqua"/>
              <a:ea typeface="Book Antiqua"/>
              <a:cs typeface="Book Antiqua"/>
              <a:sym typeface="Book Antiqua"/>
            </a:endParaRPr>
          </a:p>
        </p:txBody>
      </p:sp>
      <p:graphicFrame>
        <p:nvGraphicFramePr>
          <p:cNvPr id="134" name="Google Shape;134;p17"/>
          <p:cNvGraphicFramePr/>
          <p:nvPr/>
        </p:nvGraphicFramePr>
        <p:xfrm>
          <a:off x="606287" y="1907842"/>
          <a:ext cx="5330700" cy="4320700"/>
        </p:xfrm>
        <a:graphic>
          <a:graphicData uri="http://schemas.openxmlformats.org/drawingml/2006/table">
            <a:tbl>
              <a:tblPr firstRow="1" firstCol="1" bandRow="1">
                <a:noFill/>
                <a:tableStyleId>{66CA001A-E021-4431-B54C-C2812086C070}</a:tableStyleId>
              </a:tblPr>
              <a:tblGrid>
                <a:gridCol w="1776900">
                  <a:extLst>
                    <a:ext uri="{9D8B030D-6E8A-4147-A177-3AD203B41FA5}">
                      <a16:colId xmlns:a16="http://schemas.microsoft.com/office/drawing/2014/main" val="20000"/>
                    </a:ext>
                  </a:extLst>
                </a:gridCol>
                <a:gridCol w="1776900">
                  <a:extLst>
                    <a:ext uri="{9D8B030D-6E8A-4147-A177-3AD203B41FA5}">
                      <a16:colId xmlns:a16="http://schemas.microsoft.com/office/drawing/2014/main" val="20001"/>
                    </a:ext>
                  </a:extLst>
                </a:gridCol>
                <a:gridCol w="1776900">
                  <a:extLst>
                    <a:ext uri="{9D8B030D-6E8A-4147-A177-3AD203B41FA5}">
                      <a16:colId xmlns:a16="http://schemas.microsoft.com/office/drawing/2014/main" val="20002"/>
                    </a:ext>
                  </a:extLst>
                </a:gridCol>
              </a:tblGrid>
              <a:tr h="1072450">
                <a:tc>
                  <a:txBody>
                    <a:bodyPr/>
                    <a:lstStyle/>
                    <a:p>
                      <a:pPr marL="0" marR="0" lvl="0" indent="0" algn="ctr" rtl="0">
                        <a:lnSpc>
                          <a:spcPct val="100000"/>
                        </a:lnSpc>
                        <a:spcBef>
                          <a:spcPts val="0"/>
                        </a:spcBef>
                        <a:spcAft>
                          <a:spcPts val="0"/>
                        </a:spcAft>
                        <a:buClr>
                          <a:srgbClr val="000000"/>
                        </a:buClr>
                        <a:buSzPts val="1800"/>
                        <a:buFont typeface="Arial"/>
                        <a:buNone/>
                      </a:pPr>
                      <a:endParaRPr sz="1800" u="none" strike="noStrike" cap="none">
                        <a:latin typeface="Book Antiqua"/>
                        <a:ea typeface="Book Antiqua"/>
                        <a:cs typeface="Book Antiqua"/>
                        <a:sym typeface="Book Antiqua"/>
                      </a:endParaRPr>
                    </a:p>
                  </a:txBody>
                  <a:tcPr marL="68575" marR="68575" marT="68575" marB="6857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Book Antiqua"/>
                          <a:ea typeface="Book Antiqua"/>
                          <a:cs typeface="Book Antiqua"/>
                          <a:sym typeface="Book Antiqua"/>
                        </a:rPr>
                        <a:t>High Relative Market Share</a:t>
                      </a:r>
                      <a:endParaRPr sz="1800" u="none" strike="noStrike" cap="none">
                        <a:latin typeface="Book Antiqua"/>
                        <a:ea typeface="Book Antiqua"/>
                        <a:cs typeface="Book Antiqua"/>
                        <a:sym typeface="Book Antiqua"/>
                      </a:endParaRPr>
                    </a:p>
                  </a:txBody>
                  <a:tcPr marL="68575" marR="68575" marT="68575" marB="6857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Book Antiqua"/>
                          <a:ea typeface="Book Antiqua"/>
                          <a:cs typeface="Book Antiqua"/>
                          <a:sym typeface="Book Antiqua"/>
                        </a:rPr>
                        <a:t>Low Relative Market Share</a:t>
                      </a:r>
                      <a:endParaRPr sz="1800" u="none" strike="noStrike" cap="none">
                        <a:latin typeface="Book Antiqua"/>
                        <a:ea typeface="Book Antiqua"/>
                        <a:cs typeface="Book Antiqua"/>
                        <a:sym typeface="Book Antiqua"/>
                      </a:endParaRPr>
                    </a:p>
                  </a:txBody>
                  <a:tcPr marL="68575" marR="68575" marT="68575" marB="68575" anchor="b"/>
                </a:tc>
                <a:extLst>
                  <a:ext uri="{0D108BD9-81ED-4DB2-BD59-A6C34878D82A}">
                    <a16:rowId xmlns:a16="http://schemas.microsoft.com/office/drawing/2014/main" val="10000"/>
                  </a:ext>
                </a:extLst>
              </a:tr>
              <a:tr h="1624125">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Book Antiqua"/>
                          <a:ea typeface="Book Antiqua"/>
                          <a:cs typeface="Book Antiqua"/>
                          <a:sym typeface="Book Antiqua"/>
                        </a:rPr>
                        <a:t>High Industry Growth Rate</a:t>
                      </a:r>
                      <a:endParaRPr sz="1800" u="none" strike="noStrike" cap="none">
                        <a:latin typeface="Book Antiqua"/>
                        <a:ea typeface="Book Antiqua"/>
                        <a:cs typeface="Book Antiqua"/>
                        <a:sym typeface="Book Antiqua"/>
                      </a:endParaRPr>
                    </a:p>
                  </a:txBody>
                  <a:tcPr marL="68575" marR="68575" marT="68575" marB="6857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Book Antiqua"/>
                          <a:ea typeface="Book Antiqua"/>
                          <a:cs typeface="Book Antiqua"/>
                          <a:sym typeface="Book Antiqua"/>
                        </a:rPr>
                        <a:t>Display Technologies</a:t>
                      </a:r>
                      <a:endParaRPr sz="1800" u="none" strike="noStrike" cap="none">
                        <a:latin typeface="Book Antiqua"/>
                        <a:ea typeface="Book Antiqua"/>
                        <a:cs typeface="Book Antiqua"/>
                        <a:sym typeface="Book Antiqua"/>
                      </a:endParaRPr>
                    </a:p>
                  </a:txBody>
                  <a:tcPr marL="68575" marR="68575" marT="68575" marB="6857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Book Antiqua"/>
                          <a:ea typeface="Book Antiqua"/>
                          <a:cs typeface="Book Antiqua"/>
                          <a:sym typeface="Book Antiqua"/>
                        </a:rPr>
                        <a:t>Environmental Technologies</a:t>
                      </a:r>
                      <a:endParaRPr sz="1800" u="none" strike="noStrike" cap="none">
                        <a:latin typeface="Book Antiqua"/>
                        <a:ea typeface="Book Antiqua"/>
                        <a:cs typeface="Book Antiqua"/>
                        <a:sym typeface="Book Antiqua"/>
                      </a:endParaRPr>
                    </a:p>
                  </a:txBody>
                  <a:tcPr marL="68575" marR="68575" marT="68575" marB="68575" anchor="ctr"/>
                </a:tc>
                <a:extLst>
                  <a:ext uri="{0D108BD9-81ED-4DB2-BD59-A6C34878D82A}">
                    <a16:rowId xmlns:a16="http://schemas.microsoft.com/office/drawing/2014/main" val="10001"/>
                  </a:ext>
                </a:extLst>
              </a:tr>
              <a:tr h="1624125">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Book Antiqua"/>
                          <a:ea typeface="Book Antiqua"/>
                          <a:cs typeface="Book Antiqua"/>
                          <a:sym typeface="Book Antiqua"/>
                        </a:rPr>
                        <a:t>Low Industry Growth Rate</a:t>
                      </a:r>
                      <a:endParaRPr sz="1800" u="none" strike="noStrike" cap="none">
                        <a:latin typeface="Book Antiqua"/>
                        <a:ea typeface="Book Antiqua"/>
                        <a:cs typeface="Book Antiqua"/>
                        <a:sym typeface="Book Antiqua"/>
                      </a:endParaRPr>
                    </a:p>
                  </a:txBody>
                  <a:tcPr marL="68575" marR="68575" marT="68575" marB="68575" anchor="b"/>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Book Antiqua"/>
                          <a:ea typeface="Book Antiqua"/>
                          <a:cs typeface="Book Antiqua"/>
                          <a:sym typeface="Book Antiqua"/>
                        </a:rPr>
                        <a:t>Telecommunications</a:t>
                      </a:r>
                      <a:endParaRPr sz="1800" u="none" strike="noStrike" cap="none">
                        <a:latin typeface="Book Antiqua"/>
                        <a:ea typeface="Book Antiqua"/>
                        <a:cs typeface="Book Antiqua"/>
                        <a:sym typeface="Book Antiqua"/>
                      </a:endParaRPr>
                    </a:p>
                  </a:txBody>
                  <a:tcPr marL="68575" marR="68575" marT="68575" marB="68575"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latin typeface="Book Antiqua"/>
                          <a:ea typeface="Book Antiqua"/>
                          <a:cs typeface="Book Antiqua"/>
                          <a:sym typeface="Book Antiqua"/>
                        </a:rPr>
                        <a:t>Life Sciences</a:t>
                      </a:r>
                      <a:endParaRPr sz="1800" u="none" strike="noStrike" cap="none" dirty="0">
                        <a:latin typeface="Book Antiqua"/>
                        <a:ea typeface="Book Antiqua"/>
                        <a:cs typeface="Book Antiqua"/>
                        <a:sym typeface="Book Antiqua"/>
                      </a:endParaRPr>
                    </a:p>
                  </a:txBody>
                  <a:tcPr marL="68575" marR="68575" marT="68575" marB="68575" anchor="ctr"/>
                </a:tc>
                <a:extLst>
                  <a:ext uri="{0D108BD9-81ED-4DB2-BD59-A6C34878D82A}">
                    <a16:rowId xmlns:a16="http://schemas.microsoft.com/office/drawing/2014/main" val="10002"/>
                  </a:ext>
                </a:extLst>
              </a:tr>
            </a:tbl>
          </a:graphicData>
        </a:graphic>
      </p:graphicFrame>
      <p:sp>
        <p:nvSpPr>
          <p:cNvPr id="135" name="Google Shape;135;p17"/>
          <p:cNvSpPr txBox="1">
            <a:spLocks noGrp="1"/>
          </p:cNvSpPr>
          <p:nvPr>
            <p:ph type="body" idx="1"/>
          </p:nvPr>
        </p:nvSpPr>
        <p:spPr>
          <a:xfrm>
            <a:off x="6357650" y="1543075"/>
            <a:ext cx="5665200" cy="50754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80000"/>
              </a:lnSpc>
              <a:spcBef>
                <a:spcPts val="0"/>
              </a:spcBef>
              <a:spcAft>
                <a:spcPts val="0"/>
              </a:spcAft>
              <a:buClr>
                <a:schemeClr val="dk1"/>
              </a:buClr>
              <a:buSzPts val="2400"/>
              <a:buFont typeface="Arial"/>
              <a:buChar char="•"/>
            </a:pPr>
            <a:r>
              <a:rPr lang="en-US" sz="2400" b="1" i="0" u="none" strike="noStrike" cap="none">
                <a:solidFill>
                  <a:schemeClr val="dk1"/>
                </a:solidFill>
                <a:latin typeface="Book Antiqua"/>
                <a:ea typeface="Book Antiqua"/>
                <a:cs typeface="Book Antiqua"/>
                <a:sym typeface="Book Antiqua"/>
              </a:rPr>
              <a:t>Display Technologies</a:t>
            </a:r>
            <a:r>
              <a:rPr lang="en-US" sz="2400" b="0" i="0" u="none" strike="noStrike" cap="none">
                <a:solidFill>
                  <a:schemeClr val="dk1"/>
                </a:solidFill>
                <a:latin typeface="Book Antiqua"/>
                <a:ea typeface="Book Antiqua"/>
                <a:cs typeface="Book Antiqua"/>
                <a:sym typeface="Book Antiqua"/>
              </a:rPr>
              <a:t> - high market share unit within fast-growing industry – </a:t>
            </a:r>
            <a:r>
              <a:rPr lang="en-US" sz="2400" b="1" i="0" u="none" strike="noStrike" cap="none">
                <a:solidFill>
                  <a:schemeClr val="dk1"/>
                </a:solidFill>
                <a:latin typeface="Book Antiqua"/>
                <a:ea typeface="Book Antiqua"/>
                <a:cs typeface="Book Antiqua"/>
                <a:sym typeface="Book Antiqua"/>
              </a:rPr>
              <a:t>star</a:t>
            </a:r>
            <a:r>
              <a:rPr lang="en-US" sz="2400" b="0" i="0" u="none" strike="noStrike" cap="none">
                <a:solidFill>
                  <a:schemeClr val="dk1"/>
                </a:solidFill>
                <a:latin typeface="Book Antiqua"/>
                <a:ea typeface="Book Antiqua"/>
                <a:cs typeface="Book Antiqua"/>
                <a:sym typeface="Book Antiqua"/>
              </a:rPr>
              <a:t>;</a:t>
            </a:r>
            <a:endParaRPr sz="2400" b="0" i="0" u="none" strike="noStrike" cap="none">
              <a:solidFill>
                <a:schemeClr val="dk1"/>
              </a:solidFill>
              <a:latin typeface="Book Antiqua"/>
              <a:ea typeface="Book Antiqua"/>
              <a:cs typeface="Book Antiqua"/>
              <a:sym typeface="Book Antiqua"/>
            </a:endParaRPr>
          </a:p>
          <a:p>
            <a:pPr marL="274320" marR="0" lvl="0" indent="-274320" algn="l" rtl="0">
              <a:lnSpc>
                <a:spcPct val="80000"/>
              </a:lnSpc>
              <a:spcBef>
                <a:spcPts val="1800"/>
              </a:spcBef>
              <a:spcAft>
                <a:spcPts val="0"/>
              </a:spcAft>
              <a:buClr>
                <a:schemeClr val="dk1"/>
              </a:buClr>
              <a:buSzPts val="2400"/>
              <a:buFont typeface="Arial"/>
              <a:buChar char="•"/>
            </a:pPr>
            <a:r>
              <a:rPr lang="en-US" sz="2400" b="1" i="0" u="none" strike="noStrike" cap="none">
                <a:solidFill>
                  <a:schemeClr val="dk1"/>
                </a:solidFill>
                <a:latin typeface="Book Antiqua"/>
                <a:ea typeface="Book Antiqua"/>
                <a:cs typeface="Book Antiqua"/>
                <a:sym typeface="Book Antiqua"/>
              </a:rPr>
              <a:t>Telecommunications</a:t>
            </a:r>
            <a:r>
              <a:rPr lang="en-US" sz="2400" b="0" i="0" u="none" strike="noStrike" cap="none">
                <a:solidFill>
                  <a:schemeClr val="dk1"/>
                </a:solidFill>
                <a:latin typeface="Book Antiqua"/>
                <a:ea typeface="Book Antiqua"/>
                <a:cs typeface="Book Antiqua"/>
                <a:sym typeface="Book Antiqua"/>
              </a:rPr>
              <a:t> – high market share unit within slow-growing industry – </a:t>
            </a:r>
            <a:r>
              <a:rPr lang="en-US" sz="2400" b="1" i="0" u="none" strike="noStrike" cap="none">
                <a:solidFill>
                  <a:schemeClr val="dk1"/>
                </a:solidFill>
                <a:latin typeface="Book Antiqua"/>
                <a:ea typeface="Book Antiqua"/>
                <a:cs typeface="Book Antiqua"/>
                <a:sym typeface="Book Antiqua"/>
              </a:rPr>
              <a:t>cash-cow</a:t>
            </a:r>
            <a:r>
              <a:rPr lang="en-US" sz="2400" b="0" i="0" u="none" strike="noStrike" cap="none">
                <a:solidFill>
                  <a:schemeClr val="dk1"/>
                </a:solidFill>
                <a:latin typeface="Book Antiqua"/>
                <a:ea typeface="Book Antiqua"/>
                <a:cs typeface="Book Antiqua"/>
                <a:sym typeface="Book Antiqua"/>
              </a:rPr>
              <a:t>;  </a:t>
            </a:r>
            <a:endParaRPr sz="2400" b="0" i="0" u="none" strike="noStrike" cap="none">
              <a:solidFill>
                <a:schemeClr val="dk1"/>
              </a:solidFill>
              <a:latin typeface="Book Antiqua"/>
              <a:ea typeface="Book Antiqua"/>
              <a:cs typeface="Book Antiqua"/>
              <a:sym typeface="Book Antiqua"/>
            </a:endParaRPr>
          </a:p>
          <a:p>
            <a:pPr marL="274320" marR="0" lvl="0" indent="-274320" algn="l" rtl="0">
              <a:lnSpc>
                <a:spcPct val="80000"/>
              </a:lnSpc>
              <a:spcBef>
                <a:spcPts val="1800"/>
              </a:spcBef>
              <a:spcAft>
                <a:spcPts val="0"/>
              </a:spcAft>
              <a:buClr>
                <a:schemeClr val="dk1"/>
              </a:buClr>
              <a:buSzPts val="2400"/>
              <a:buFont typeface="Arial"/>
              <a:buChar char="•"/>
            </a:pPr>
            <a:r>
              <a:rPr lang="en-US" sz="2400" b="1" i="0" u="none" strike="noStrike" cap="none">
                <a:solidFill>
                  <a:schemeClr val="dk1"/>
                </a:solidFill>
                <a:latin typeface="Book Antiqua"/>
                <a:ea typeface="Book Antiqua"/>
                <a:cs typeface="Book Antiqua"/>
                <a:sym typeface="Book Antiqua"/>
              </a:rPr>
              <a:t>Environmental Technologies</a:t>
            </a:r>
            <a:r>
              <a:rPr lang="en-US" sz="2400" b="0" i="0" u="none" strike="noStrike" cap="none">
                <a:solidFill>
                  <a:schemeClr val="dk1"/>
                </a:solidFill>
                <a:latin typeface="Book Antiqua"/>
                <a:ea typeface="Book Antiqua"/>
                <a:cs typeface="Book Antiqua"/>
                <a:sym typeface="Book Antiqua"/>
              </a:rPr>
              <a:t> – high market share unit within fast-growing industry – </a:t>
            </a:r>
            <a:r>
              <a:rPr lang="en-US" sz="2400" b="1" i="0" u="none" strike="noStrike" cap="none">
                <a:solidFill>
                  <a:schemeClr val="dk1"/>
                </a:solidFill>
                <a:latin typeface="Book Antiqua"/>
                <a:ea typeface="Book Antiqua"/>
                <a:cs typeface="Book Antiqua"/>
                <a:sym typeface="Book Antiqua"/>
              </a:rPr>
              <a:t>question-mark</a:t>
            </a:r>
            <a:r>
              <a:rPr lang="en-US" sz="2400" b="0" i="0" u="none" strike="noStrike" cap="none">
                <a:solidFill>
                  <a:schemeClr val="dk1"/>
                </a:solidFill>
                <a:latin typeface="Book Antiqua"/>
                <a:ea typeface="Book Antiqua"/>
                <a:cs typeface="Book Antiqua"/>
                <a:sym typeface="Book Antiqua"/>
              </a:rPr>
              <a:t>; </a:t>
            </a:r>
            <a:endParaRPr sz="2400" b="0" i="0" u="none" strike="noStrike" cap="none">
              <a:solidFill>
                <a:schemeClr val="dk1"/>
              </a:solidFill>
              <a:latin typeface="Book Antiqua"/>
              <a:ea typeface="Book Antiqua"/>
              <a:cs typeface="Book Antiqua"/>
              <a:sym typeface="Book Antiqua"/>
            </a:endParaRPr>
          </a:p>
          <a:p>
            <a:pPr marL="274320" marR="0" lvl="0" indent="-274320" algn="l" rtl="0">
              <a:lnSpc>
                <a:spcPct val="80000"/>
              </a:lnSpc>
              <a:spcBef>
                <a:spcPts val="1800"/>
              </a:spcBef>
              <a:spcAft>
                <a:spcPts val="0"/>
              </a:spcAft>
              <a:buClr>
                <a:schemeClr val="dk1"/>
              </a:buClr>
              <a:buSzPts val="2400"/>
              <a:buFont typeface="Arial"/>
              <a:buChar char="•"/>
            </a:pPr>
            <a:r>
              <a:rPr lang="en-US" sz="2400" b="1" i="0" u="none" strike="noStrike" cap="none">
                <a:solidFill>
                  <a:schemeClr val="dk1"/>
                </a:solidFill>
                <a:latin typeface="Book Antiqua"/>
                <a:ea typeface="Book Antiqua"/>
                <a:cs typeface="Book Antiqua"/>
                <a:sym typeface="Book Antiqua"/>
              </a:rPr>
              <a:t>Life Sciences</a:t>
            </a:r>
            <a:r>
              <a:rPr lang="en-US" sz="2400" b="0" i="0" u="none" strike="noStrike" cap="none">
                <a:solidFill>
                  <a:schemeClr val="dk1"/>
                </a:solidFill>
                <a:latin typeface="Book Antiqua"/>
                <a:ea typeface="Book Antiqua"/>
                <a:cs typeface="Book Antiqua"/>
                <a:sym typeface="Book Antiqua"/>
              </a:rPr>
              <a:t> - low-market-share units within slow-growing industry - </a:t>
            </a:r>
            <a:r>
              <a:rPr lang="en-US" sz="2400" b="1" i="0" u="none" strike="noStrike" cap="none">
                <a:solidFill>
                  <a:schemeClr val="dk1"/>
                </a:solidFill>
                <a:latin typeface="Book Antiqua"/>
                <a:ea typeface="Book Antiqua"/>
                <a:cs typeface="Book Antiqua"/>
                <a:sym typeface="Book Antiqua"/>
              </a:rPr>
              <a:t>dog</a:t>
            </a:r>
            <a:r>
              <a:rPr lang="en-US" sz="2400" b="0" i="0" u="none" strike="noStrike" cap="none">
                <a:solidFill>
                  <a:schemeClr val="dk1"/>
                </a:solidFill>
                <a:latin typeface="Book Antiqua"/>
                <a:ea typeface="Book Antiqua"/>
                <a:cs typeface="Book Antiqua"/>
                <a:sym typeface="Book Antiqua"/>
              </a:rPr>
              <a:t>;</a:t>
            </a:r>
            <a:endParaRPr sz="2400" b="0" i="0" u="none" strike="noStrike" cap="none">
              <a:solidFill>
                <a:schemeClr val="dk1"/>
              </a:solidFill>
              <a:latin typeface="Book Antiqua"/>
              <a:ea typeface="Book Antiqua"/>
              <a:cs typeface="Book Antiqua"/>
              <a:sym typeface="Book Antiqu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8"/>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3200"/>
              <a:buFont typeface="Book Antiqua"/>
              <a:buNone/>
            </a:pPr>
            <a:r>
              <a:rPr lang="en-US" sz="3200" b="0" i="0" u="none" strike="noStrike" cap="none">
                <a:solidFill>
                  <a:schemeClr val="lt1"/>
                </a:solidFill>
                <a:latin typeface="Book Antiqua"/>
                <a:ea typeface="Book Antiqua"/>
                <a:cs typeface="Book Antiqua"/>
                <a:sym typeface="Book Antiqua"/>
              </a:rPr>
              <a:t>Display Technologies Division Strategy</a:t>
            </a:r>
            <a:endParaRPr sz="3200" b="0" i="0" u="none" strike="noStrike" cap="none">
              <a:solidFill>
                <a:schemeClr val="lt1"/>
              </a:solidFill>
              <a:latin typeface="Book Antiqua"/>
              <a:ea typeface="Book Antiqua"/>
              <a:cs typeface="Book Antiqua"/>
              <a:sym typeface="Book Antiqua"/>
            </a:endParaRPr>
          </a:p>
        </p:txBody>
      </p:sp>
      <p:sp>
        <p:nvSpPr>
          <p:cNvPr id="141" name="Google Shape;141;p18"/>
          <p:cNvSpPr txBox="1">
            <a:spLocks noGrp="1"/>
          </p:cNvSpPr>
          <p:nvPr>
            <p:ph type="body" idx="1"/>
          </p:nvPr>
        </p:nvSpPr>
        <p:spPr>
          <a:xfrm>
            <a:off x="434213" y="1961371"/>
            <a:ext cx="7823522" cy="4503298"/>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dk1"/>
              </a:buClr>
              <a:buSzPts val="2400"/>
              <a:buFont typeface="Arial"/>
              <a:buChar char="•"/>
            </a:pPr>
            <a:r>
              <a:rPr lang="en-US" sz="2400" b="0" i="0" u="none" strike="noStrike" cap="none" dirty="0">
                <a:solidFill>
                  <a:schemeClr val="dk1"/>
                </a:solidFill>
                <a:latin typeface="Book Antiqua"/>
                <a:ea typeface="Book Antiqua"/>
                <a:cs typeface="Book Antiqua"/>
                <a:sym typeface="Book Antiqua"/>
              </a:rPr>
              <a:t>Liquid crystal display manufacturers are the main customers of display technology division. They rely on the toughened, hard Gorilla Glass to make shatterproof displays ("Planar Showcases Largest Interactive Display with Corning Gorilla Glass", 2014). </a:t>
            </a:r>
            <a:endParaRPr sz="2400" b="0" i="0" u="none" strike="noStrike" cap="none" dirty="0">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Arial"/>
              <a:buChar char="•"/>
            </a:pPr>
            <a:r>
              <a:rPr lang="en-US" sz="2400" b="0" i="0" u="none" strike="noStrike" cap="none" dirty="0">
                <a:solidFill>
                  <a:schemeClr val="dk1"/>
                </a:solidFill>
                <a:latin typeface="Book Antiqua"/>
                <a:ea typeface="Book Antiqua"/>
                <a:cs typeface="Book Antiqua"/>
                <a:sym typeface="Book Antiqua"/>
              </a:rPr>
              <a:t>Corning Inc. is not directly involved in the display manufacturing.</a:t>
            </a:r>
            <a:endParaRPr sz="2400" b="0" i="0" u="none" strike="noStrike" cap="none" dirty="0">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Arial"/>
              <a:buChar char="•"/>
            </a:pPr>
            <a:r>
              <a:rPr lang="en-US" sz="2400" b="0" i="0" u="none" strike="noStrike" cap="none" dirty="0">
                <a:solidFill>
                  <a:schemeClr val="dk1"/>
                </a:solidFill>
                <a:latin typeface="Book Antiqua"/>
                <a:ea typeface="Book Antiqua"/>
                <a:cs typeface="Book Antiqua"/>
                <a:sym typeface="Book Antiqua"/>
              </a:rPr>
              <a:t>Corning Inc. should pursue a </a:t>
            </a:r>
            <a:r>
              <a:rPr lang="en-US" sz="2400" b="1" i="0" u="none" strike="noStrike" cap="none" dirty="0">
                <a:solidFill>
                  <a:schemeClr val="dk1"/>
                </a:solidFill>
                <a:latin typeface="Book Antiqua"/>
                <a:ea typeface="Book Antiqua"/>
                <a:cs typeface="Book Antiqua"/>
                <a:sym typeface="Book Antiqua"/>
              </a:rPr>
              <a:t>forward vertical integration</a:t>
            </a:r>
            <a:r>
              <a:rPr lang="en-US" sz="2400" b="0" i="0" u="none" strike="noStrike" cap="none" dirty="0">
                <a:solidFill>
                  <a:schemeClr val="dk1"/>
                </a:solidFill>
                <a:latin typeface="Book Antiqua"/>
                <a:ea typeface="Book Antiqua"/>
                <a:cs typeface="Book Antiqua"/>
                <a:sym typeface="Book Antiqua"/>
              </a:rPr>
              <a:t> - move further down the value chain to enter display manufacturing business.</a:t>
            </a:r>
            <a:endParaRPr sz="2400" b="0" i="0" u="none" strike="noStrike" cap="none" dirty="0">
              <a:solidFill>
                <a:schemeClr val="dk1"/>
              </a:solidFill>
              <a:latin typeface="Book Antiqua"/>
              <a:ea typeface="Book Antiqua"/>
              <a:cs typeface="Book Antiqua"/>
              <a:sym typeface="Book Antiqua"/>
            </a:endParaRPr>
          </a:p>
          <a:p>
            <a:pPr marL="0" marR="0" lvl="0" indent="0" algn="l" rtl="0">
              <a:lnSpc>
                <a:spcPct val="90000"/>
              </a:lnSpc>
              <a:spcBef>
                <a:spcPts val="1800"/>
              </a:spcBef>
              <a:spcAft>
                <a:spcPts val="0"/>
              </a:spcAft>
              <a:buClr>
                <a:schemeClr val="dk1"/>
              </a:buClr>
              <a:buSzPts val="2400"/>
              <a:buFont typeface="Arial"/>
              <a:buNone/>
            </a:pPr>
            <a:endParaRPr sz="2400" b="0" i="0" u="none" strike="noStrike" cap="none" dirty="0">
              <a:solidFill>
                <a:schemeClr val="dk1"/>
              </a:solidFill>
              <a:latin typeface="Book Antiqua"/>
              <a:ea typeface="Book Antiqua"/>
              <a:cs typeface="Book Antiqua"/>
              <a:sym typeface="Book Antiqua"/>
            </a:endParaRPr>
          </a:p>
        </p:txBody>
      </p:sp>
      <p:grpSp>
        <p:nvGrpSpPr>
          <p:cNvPr id="142" name="Google Shape;142;p18"/>
          <p:cNvGrpSpPr/>
          <p:nvPr/>
        </p:nvGrpSpPr>
        <p:grpSpPr>
          <a:xfrm>
            <a:off x="8510950" y="1961371"/>
            <a:ext cx="3066755" cy="4342375"/>
            <a:chOff x="7990449" y="2017643"/>
            <a:chExt cx="3066755" cy="4342375"/>
          </a:xfrm>
        </p:grpSpPr>
        <p:grpSp>
          <p:nvGrpSpPr>
            <p:cNvPr id="143" name="Google Shape;143;p18"/>
            <p:cNvGrpSpPr/>
            <p:nvPr/>
          </p:nvGrpSpPr>
          <p:grpSpPr>
            <a:xfrm>
              <a:off x="8624668" y="2017643"/>
              <a:ext cx="2432536" cy="4342375"/>
              <a:chOff x="1" y="0"/>
              <a:chExt cx="2432536" cy="4342375"/>
            </a:xfrm>
          </p:grpSpPr>
          <p:sp>
            <p:nvSpPr>
              <p:cNvPr id="144" name="Google Shape;144;p18"/>
              <p:cNvSpPr/>
              <p:nvPr/>
            </p:nvSpPr>
            <p:spPr>
              <a:xfrm rot="5400000">
                <a:off x="-152651" y="153674"/>
                <a:ext cx="1017675" cy="712372"/>
              </a:xfrm>
              <a:prstGeom prst="chevron">
                <a:avLst>
                  <a:gd name="adj" fmla="val 50000"/>
                </a:avLst>
              </a:prstGeom>
              <a:solidFill>
                <a:schemeClr val="lt1"/>
              </a:solidFill>
              <a:ln w="12700" cap="flat" cmpd="sng">
                <a:solidFill>
                  <a:srgbClr val="18A5A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18"/>
              <p:cNvSpPr txBox="1"/>
              <p:nvPr/>
            </p:nvSpPr>
            <p:spPr>
              <a:xfrm>
                <a:off x="1" y="357208"/>
                <a:ext cx="712372" cy="305303"/>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lt1"/>
                  </a:solidFill>
                  <a:latin typeface="Book Antiqua"/>
                  <a:ea typeface="Book Antiqua"/>
                  <a:cs typeface="Book Antiqua"/>
                  <a:sym typeface="Book Antiqua"/>
                </a:endParaRPr>
              </a:p>
            </p:txBody>
          </p:sp>
          <p:sp>
            <p:nvSpPr>
              <p:cNvPr id="146" name="Google Shape;146;p18"/>
              <p:cNvSpPr/>
              <p:nvPr/>
            </p:nvSpPr>
            <p:spPr>
              <a:xfrm rot="5400000">
                <a:off x="1241710" y="-529338"/>
                <a:ext cx="661488" cy="1720165"/>
              </a:xfrm>
              <a:prstGeom prst="round2SameRect">
                <a:avLst>
                  <a:gd name="adj1" fmla="val 16667"/>
                  <a:gd name="adj2" fmla="val 0"/>
                </a:avLst>
              </a:pr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18"/>
              <p:cNvSpPr txBox="1"/>
              <p:nvPr/>
            </p:nvSpPr>
            <p:spPr>
              <a:xfrm>
                <a:off x="712372" y="32291"/>
                <a:ext cx="1687874" cy="596906"/>
              </a:xfrm>
              <a:prstGeom prst="rect">
                <a:avLst/>
              </a:prstGeom>
              <a:noFill/>
              <a:ln>
                <a:noFill/>
              </a:ln>
            </p:spPr>
            <p:txBody>
              <a:bodyPr spcFirstLastPara="1" wrap="square" lIns="92450" tIns="8250" rIns="8250" bIns="8250"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Raw Materials</a:t>
                </a:r>
                <a:endParaRPr sz="1400" b="0" i="0" u="none" strike="noStrike" cap="none">
                  <a:solidFill>
                    <a:srgbClr val="000000"/>
                  </a:solidFill>
                  <a:latin typeface="Arial"/>
                  <a:ea typeface="Arial"/>
                  <a:cs typeface="Arial"/>
                  <a:sym typeface="Arial"/>
                </a:endParaRPr>
              </a:p>
            </p:txBody>
          </p:sp>
          <p:sp>
            <p:nvSpPr>
              <p:cNvPr id="148" name="Google Shape;148;p18"/>
              <p:cNvSpPr/>
              <p:nvPr/>
            </p:nvSpPr>
            <p:spPr>
              <a:xfrm rot="5400000">
                <a:off x="-152651" y="984594"/>
                <a:ext cx="1017675" cy="712372"/>
              </a:xfrm>
              <a:prstGeom prst="chevron">
                <a:avLst>
                  <a:gd name="adj" fmla="val 50000"/>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18"/>
              <p:cNvSpPr txBox="1"/>
              <p:nvPr/>
            </p:nvSpPr>
            <p:spPr>
              <a:xfrm>
                <a:off x="1" y="1188128"/>
                <a:ext cx="712372" cy="305303"/>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lt1"/>
                  </a:solidFill>
                  <a:latin typeface="Book Antiqua"/>
                  <a:ea typeface="Book Antiqua"/>
                  <a:cs typeface="Book Antiqua"/>
                  <a:sym typeface="Book Antiqua"/>
                </a:endParaRPr>
              </a:p>
            </p:txBody>
          </p:sp>
          <p:sp>
            <p:nvSpPr>
              <p:cNvPr id="150" name="Google Shape;150;p18"/>
              <p:cNvSpPr/>
              <p:nvPr/>
            </p:nvSpPr>
            <p:spPr>
              <a:xfrm rot="5400000">
                <a:off x="1241710" y="302604"/>
                <a:ext cx="661488" cy="1720165"/>
              </a:xfrm>
              <a:prstGeom prst="round2SameRect">
                <a:avLst>
                  <a:gd name="adj1" fmla="val 16667"/>
                  <a:gd name="adj2" fmla="val 0"/>
                </a:avLst>
              </a:pr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18"/>
              <p:cNvSpPr txBox="1"/>
              <p:nvPr/>
            </p:nvSpPr>
            <p:spPr>
              <a:xfrm>
                <a:off x="712372" y="864234"/>
                <a:ext cx="1687874" cy="596906"/>
              </a:xfrm>
              <a:prstGeom prst="rect">
                <a:avLst/>
              </a:prstGeom>
              <a:noFill/>
              <a:ln>
                <a:noFill/>
              </a:ln>
            </p:spPr>
            <p:txBody>
              <a:bodyPr spcFirstLastPara="1" wrap="square" lIns="92450" tIns="8250" rIns="8250" bIns="8250"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Intermediate Goods</a:t>
                </a:r>
                <a:endParaRPr sz="1400" b="0" i="0" u="none" strike="noStrike" cap="none">
                  <a:solidFill>
                    <a:srgbClr val="000000"/>
                  </a:solidFill>
                  <a:latin typeface="Arial"/>
                  <a:ea typeface="Arial"/>
                  <a:cs typeface="Arial"/>
                  <a:sym typeface="Arial"/>
                </a:endParaRPr>
              </a:p>
            </p:txBody>
          </p:sp>
          <p:sp>
            <p:nvSpPr>
              <p:cNvPr id="152" name="Google Shape;152;p18"/>
              <p:cNvSpPr/>
              <p:nvPr/>
            </p:nvSpPr>
            <p:spPr>
              <a:xfrm rot="5400000">
                <a:off x="-152651" y="1815513"/>
                <a:ext cx="1017675" cy="712372"/>
              </a:xfrm>
              <a:prstGeom prst="chevron">
                <a:avLst>
                  <a:gd name="adj" fmla="val 50000"/>
                </a:avLst>
              </a:prstGeom>
              <a:solidFill>
                <a:srgbClr val="CAF5F8"/>
              </a:solidFill>
              <a:ln w="12700" cap="flat" cmpd="sng">
                <a:solidFill>
                  <a:srgbClr val="18A5A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18"/>
              <p:cNvSpPr txBox="1"/>
              <p:nvPr/>
            </p:nvSpPr>
            <p:spPr>
              <a:xfrm>
                <a:off x="1" y="2019047"/>
                <a:ext cx="712372" cy="305303"/>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lt1"/>
                  </a:solidFill>
                  <a:latin typeface="Book Antiqua"/>
                  <a:ea typeface="Book Antiqua"/>
                  <a:cs typeface="Book Antiqua"/>
                  <a:sym typeface="Book Antiqua"/>
                </a:endParaRPr>
              </a:p>
            </p:txBody>
          </p:sp>
          <p:sp>
            <p:nvSpPr>
              <p:cNvPr id="154" name="Google Shape;154;p18"/>
              <p:cNvSpPr/>
              <p:nvPr/>
            </p:nvSpPr>
            <p:spPr>
              <a:xfrm rot="5400000">
                <a:off x="1241710" y="1133524"/>
                <a:ext cx="661488" cy="1720165"/>
              </a:xfrm>
              <a:prstGeom prst="round2SameRect">
                <a:avLst>
                  <a:gd name="adj1" fmla="val 16667"/>
                  <a:gd name="adj2" fmla="val 0"/>
                </a:avLst>
              </a:pr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18"/>
              <p:cNvSpPr txBox="1"/>
              <p:nvPr/>
            </p:nvSpPr>
            <p:spPr>
              <a:xfrm>
                <a:off x="712372" y="1695154"/>
                <a:ext cx="1687874" cy="596906"/>
              </a:xfrm>
              <a:prstGeom prst="rect">
                <a:avLst/>
              </a:prstGeom>
              <a:noFill/>
              <a:ln>
                <a:noFill/>
              </a:ln>
            </p:spPr>
            <p:txBody>
              <a:bodyPr spcFirstLastPara="1" wrap="square" lIns="92450" tIns="8250" rIns="8250" bIns="8250"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Manufacturing</a:t>
                </a:r>
                <a:endParaRPr sz="1400" b="0" i="0" u="none" strike="noStrike" cap="none">
                  <a:solidFill>
                    <a:srgbClr val="000000"/>
                  </a:solidFill>
                  <a:latin typeface="Arial"/>
                  <a:ea typeface="Arial"/>
                  <a:cs typeface="Arial"/>
                  <a:sym typeface="Arial"/>
                </a:endParaRPr>
              </a:p>
            </p:txBody>
          </p:sp>
          <p:sp>
            <p:nvSpPr>
              <p:cNvPr id="156" name="Google Shape;156;p18"/>
              <p:cNvSpPr/>
              <p:nvPr/>
            </p:nvSpPr>
            <p:spPr>
              <a:xfrm rot="5400000">
                <a:off x="-152651" y="2646433"/>
                <a:ext cx="1017675" cy="712372"/>
              </a:xfrm>
              <a:prstGeom prst="chevron">
                <a:avLst>
                  <a:gd name="adj" fmla="val 50000"/>
                </a:avLst>
              </a:prstGeom>
              <a:solidFill>
                <a:srgbClr val="CAF5F8"/>
              </a:solidFill>
              <a:ln w="12700" cap="flat" cmpd="sng">
                <a:solidFill>
                  <a:srgbClr val="18A5A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18"/>
              <p:cNvSpPr txBox="1"/>
              <p:nvPr/>
            </p:nvSpPr>
            <p:spPr>
              <a:xfrm>
                <a:off x="1" y="2849967"/>
                <a:ext cx="712372" cy="305303"/>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lt1"/>
                  </a:solidFill>
                  <a:latin typeface="Book Antiqua"/>
                  <a:ea typeface="Book Antiqua"/>
                  <a:cs typeface="Book Antiqua"/>
                  <a:sym typeface="Book Antiqua"/>
                </a:endParaRPr>
              </a:p>
            </p:txBody>
          </p:sp>
          <p:sp>
            <p:nvSpPr>
              <p:cNvPr id="158" name="Google Shape;158;p18"/>
              <p:cNvSpPr/>
              <p:nvPr/>
            </p:nvSpPr>
            <p:spPr>
              <a:xfrm rot="5400000">
                <a:off x="1241710" y="1964443"/>
                <a:ext cx="661488" cy="1720165"/>
              </a:xfrm>
              <a:prstGeom prst="round2SameRect">
                <a:avLst>
                  <a:gd name="adj1" fmla="val 16667"/>
                  <a:gd name="adj2" fmla="val 0"/>
                </a:avLst>
              </a:pr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18"/>
              <p:cNvSpPr txBox="1"/>
              <p:nvPr/>
            </p:nvSpPr>
            <p:spPr>
              <a:xfrm>
                <a:off x="712372" y="2526073"/>
                <a:ext cx="1687874" cy="596906"/>
              </a:xfrm>
              <a:prstGeom prst="rect">
                <a:avLst/>
              </a:prstGeom>
              <a:noFill/>
              <a:ln>
                <a:noFill/>
              </a:ln>
            </p:spPr>
            <p:txBody>
              <a:bodyPr spcFirstLastPara="1" wrap="square" lIns="92450" tIns="8250" rIns="8250" bIns="8250"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Marketing Sales</a:t>
                </a:r>
                <a:endParaRPr sz="1400" b="0" i="0" u="none" strike="noStrike" cap="none">
                  <a:solidFill>
                    <a:srgbClr val="000000"/>
                  </a:solidFill>
                  <a:latin typeface="Arial"/>
                  <a:ea typeface="Arial"/>
                  <a:cs typeface="Arial"/>
                  <a:sym typeface="Arial"/>
                </a:endParaRPr>
              </a:p>
            </p:txBody>
          </p:sp>
          <p:sp>
            <p:nvSpPr>
              <p:cNvPr id="160" name="Google Shape;160;p18"/>
              <p:cNvSpPr/>
              <p:nvPr/>
            </p:nvSpPr>
            <p:spPr>
              <a:xfrm rot="5400000">
                <a:off x="-152651" y="3477352"/>
                <a:ext cx="1017675" cy="712372"/>
              </a:xfrm>
              <a:prstGeom prst="chevron">
                <a:avLst>
                  <a:gd name="adj" fmla="val 50000"/>
                </a:avLst>
              </a:prstGeom>
              <a:solidFill>
                <a:schemeClr val="lt1"/>
              </a:solidFill>
              <a:ln w="12700" cap="flat" cmpd="sng">
                <a:solidFill>
                  <a:srgbClr val="18A5AE"/>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18"/>
              <p:cNvSpPr txBox="1"/>
              <p:nvPr/>
            </p:nvSpPr>
            <p:spPr>
              <a:xfrm>
                <a:off x="1" y="3680886"/>
                <a:ext cx="712372" cy="305303"/>
              </a:xfrm>
              <a:prstGeom prst="rect">
                <a:avLst/>
              </a:prstGeom>
              <a:noFill/>
              <a:ln>
                <a:noFill/>
              </a:ln>
            </p:spPr>
            <p:txBody>
              <a:bodyPr spcFirstLastPara="1" wrap="square" lIns="12050" tIns="12050" rIns="12050" bIns="120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lt1"/>
                  </a:solidFill>
                  <a:latin typeface="Book Antiqua"/>
                  <a:ea typeface="Book Antiqua"/>
                  <a:cs typeface="Book Antiqua"/>
                  <a:sym typeface="Book Antiqua"/>
                </a:endParaRPr>
              </a:p>
            </p:txBody>
          </p:sp>
          <p:sp>
            <p:nvSpPr>
              <p:cNvPr id="162" name="Google Shape;162;p18"/>
              <p:cNvSpPr/>
              <p:nvPr/>
            </p:nvSpPr>
            <p:spPr>
              <a:xfrm rot="5400000">
                <a:off x="1241710" y="2795363"/>
                <a:ext cx="661488" cy="1720165"/>
              </a:xfrm>
              <a:prstGeom prst="round2SameRect">
                <a:avLst>
                  <a:gd name="adj1" fmla="val 16667"/>
                  <a:gd name="adj2" fmla="val 0"/>
                </a:avLst>
              </a:pr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18"/>
              <p:cNvSpPr txBox="1"/>
              <p:nvPr/>
            </p:nvSpPr>
            <p:spPr>
              <a:xfrm>
                <a:off x="712372" y="3356993"/>
                <a:ext cx="1687874" cy="596906"/>
              </a:xfrm>
              <a:prstGeom prst="rect">
                <a:avLst/>
              </a:prstGeom>
              <a:noFill/>
              <a:ln>
                <a:noFill/>
              </a:ln>
            </p:spPr>
            <p:txBody>
              <a:bodyPr spcFirstLastPara="1" wrap="square" lIns="92450" tIns="8250" rIns="8250" bIns="8250"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After Sales Services</a:t>
                </a:r>
                <a:endParaRPr sz="1400" b="0" i="0" u="none" strike="noStrike" cap="none">
                  <a:solidFill>
                    <a:srgbClr val="000000"/>
                  </a:solidFill>
                  <a:latin typeface="Arial"/>
                  <a:ea typeface="Arial"/>
                  <a:cs typeface="Arial"/>
                  <a:sym typeface="Arial"/>
                </a:endParaRPr>
              </a:p>
            </p:txBody>
          </p:sp>
        </p:grpSp>
        <p:sp>
          <p:nvSpPr>
            <p:cNvPr id="164" name="Google Shape;164;p18"/>
            <p:cNvSpPr/>
            <p:nvPr/>
          </p:nvSpPr>
          <p:spPr>
            <a:xfrm>
              <a:off x="8188570" y="3372727"/>
              <a:ext cx="365760" cy="927825"/>
            </a:xfrm>
            <a:prstGeom prst="curvedRightArrow">
              <a:avLst>
                <a:gd name="adj1" fmla="val 0"/>
                <a:gd name="adj2" fmla="val 50000"/>
                <a:gd name="adj3" fmla="val 25000"/>
              </a:avLst>
            </a:prstGeom>
            <a:solidFill>
              <a:schemeClr val="accent1"/>
            </a:solidFill>
            <a:ln w="12700" cap="flat" cmpd="sng">
              <a:solidFill>
                <a:srgbClr val="15868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sp>
          <p:nvSpPr>
            <p:cNvPr id="165" name="Google Shape;165;p18"/>
            <p:cNvSpPr/>
            <p:nvPr/>
          </p:nvSpPr>
          <p:spPr>
            <a:xfrm>
              <a:off x="7990449" y="3123028"/>
              <a:ext cx="506437" cy="1828800"/>
            </a:xfrm>
            <a:prstGeom prst="curvedRightArrow">
              <a:avLst>
                <a:gd name="adj1" fmla="val 25000"/>
                <a:gd name="adj2" fmla="val 50000"/>
                <a:gd name="adj3" fmla="val 25000"/>
              </a:avLst>
            </a:prstGeom>
            <a:solidFill>
              <a:schemeClr val="accent1"/>
            </a:solidFill>
            <a:ln w="12700" cap="flat" cmpd="sng">
              <a:solidFill>
                <a:srgbClr val="15868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Book Antiqua"/>
                <a:ea typeface="Book Antiqua"/>
                <a:cs typeface="Book Antiqua"/>
                <a:sym typeface="Book Antiqua"/>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9"/>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3200"/>
              <a:buFont typeface="Book Antiqua"/>
              <a:buNone/>
            </a:pPr>
            <a:r>
              <a:rPr lang="en-US" sz="3200" b="0" i="0" u="none" strike="noStrike" cap="none">
                <a:solidFill>
                  <a:schemeClr val="lt1"/>
                </a:solidFill>
                <a:latin typeface="Book Antiqua"/>
                <a:ea typeface="Book Antiqua"/>
                <a:cs typeface="Book Antiqua"/>
                <a:sym typeface="Book Antiqua"/>
              </a:rPr>
              <a:t>Telecommunications Division Strategy</a:t>
            </a:r>
            <a:endParaRPr sz="3200" b="0" i="0" u="none" strike="noStrike" cap="none">
              <a:solidFill>
                <a:schemeClr val="lt1"/>
              </a:solidFill>
              <a:latin typeface="Book Antiqua"/>
              <a:ea typeface="Book Antiqua"/>
              <a:cs typeface="Book Antiqua"/>
              <a:sym typeface="Book Antiqua"/>
            </a:endParaRPr>
          </a:p>
        </p:txBody>
      </p:sp>
      <p:sp>
        <p:nvSpPr>
          <p:cNvPr id="171" name="Google Shape;171;p19"/>
          <p:cNvSpPr txBox="1">
            <a:spLocks noGrp="1"/>
          </p:cNvSpPr>
          <p:nvPr>
            <p:ph type="body" idx="1"/>
          </p:nvPr>
        </p:nvSpPr>
        <p:spPr>
          <a:xfrm>
            <a:off x="604911" y="1604338"/>
            <a:ext cx="7339800" cy="47592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dk1"/>
              </a:buClr>
              <a:buSzPts val="2400"/>
              <a:buFont typeface="Arial"/>
              <a:buChar char="•"/>
            </a:pPr>
            <a:r>
              <a:rPr lang="en-US" sz="2400" b="0" i="0" u="none" strike="noStrike" cap="none" dirty="0">
                <a:solidFill>
                  <a:schemeClr val="dk1"/>
                </a:solidFill>
                <a:latin typeface="Book Antiqua"/>
                <a:ea typeface="Book Antiqua"/>
                <a:cs typeface="Book Antiqua"/>
                <a:sym typeface="Book Antiqua"/>
              </a:rPr>
              <a:t>Corning Inc. is among main manufacturers of low-loss optical fibers for telecommunication industry.</a:t>
            </a:r>
            <a:endParaRPr sz="2400" b="0" i="0" u="none" strike="noStrike" cap="none" dirty="0">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Arial"/>
              <a:buChar char="•"/>
            </a:pPr>
            <a:r>
              <a:rPr lang="en-US" sz="2400" b="0" i="0" u="none" strike="noStrike" cap="none" dirty="0">
                <a:solidFill>
                  <a:schemeClr val="dk1"/>
                </a:solidFill>
                <a:latin typeface="Book Antiqua"/>
                <a:ea typeface="Book Antiqua"/>
                <a:cs typeface="Book Antiqua"/>
                <a:sym typeface="Book Antiqua"/>
              </a:rPr>
              <a:t>Flexible and rigid </a:t>
            </a:r>
            <a:r>
              <a:rPr lang="en-US" sz="2400" b="0" i="0" u="none" strike="noStrike" cap="none" dirty="0" err="1">
                <a:solidFill>
                  <a:schemeClr val="dk1"/>
                </a:solidFill>
                <a:latin typeface="Book Antiqua"/>
                <a:ea typeface="Book Antiqua"/>
                <a:cs typeface="Book Antiqua"/>
                <a:sym typeface="Book Antiqua"/>
              </a:rPr>
              <a:t>multifibers</a:t>
            </a:r>
            <a:r>
              <a:rPr lang="en-US" sz="2400" b="0" i="0" u="none" strike="noStrike" cap="none" dirty="0">
                <a:solidFill>
                  <a:schemeClr val="dk1"/>
                </a:solidFill>
                <a:latin typeface="Book Antiqua"/>
                <a:ea typeface="Book Antiqua"/>
                <a:cs typeface="Book Antiqua"/>
                <a:sym typeface="Book Antiqua"/>
              </a:rPr>
              <a:t> are critical components of modern medical devices, such as fiber-optic endoscopes, intravascular pressure transducers, oximeters, etc… (Modell &amp; Perelman, 2006). </a:t>
            </a:r>
            <a:endParaRPr sz="2400" b="0" i="0" u="none" strike="noStrike" cap="none" dirty="0">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Arial"/>
              <a:buChar char="•"/>
            </a:pPr>
            <a:r>
              <a:rPr lang="en-US" sz="2400" b="0" i="0" u="none" strike="noStrike" cap="none" dirty="0">
                <a:solidFill>
                  <a:schemeClr val="dk1"/>
                </a:solidFill>
                <a:latin typeface="Book Antiqua"/>
                <a:ea typeface="Book Antiqua"/>
                <a:cs typeface="Book Antiqua"/>
                <a:sym typeface="Book Antiqua"/>
              </a:rPr>
              <a:t>Corning Inc. should consider this growing market for its products and pursue a </a:t>
            </a:r>
            <a:r>
              <a:rPr lang="en-US" sz="2400" b="1" i="0" u="none" strike="noStrike" cap="none" dirty="0">
                <a:solidFill>
                  <a:schemeClr val="dk1"/>
                </a:solidFill>
                <a:latin typeface="Book Antiqua"/>
                <a:ea typeface="Book Antiqua"/>
                <a:cs typeface="Book Antiqua"/>
                <a:sym typeface="Book Antiqua"/>
              </a:rPr>
              <a:t>forward diversification</a:t>
            </a:r>
            <a:r>
              <a:rPr lang="en-US" sz="2400" b="0" i="0" u="none" strike="noStrike" cap="none" dirty="0">
                <a:solidFill>
                  <a:schemeClr val="dk1"/>
                </a:solidFill>
                <a:latin typeface="Book Antiqua"/>
                <a:ea typeface="Book Antiqua"/>
                <a:cs typeface="Book Antiqua"/>
                <a:sym typeface="Book Antiqua"/>
              </a:rPr>
              <a:t> - moving into the new value chain (medical devices) aiming later stage that follows current offering.</a:t>
            </a:r>
            <a:endParaRPr sz="2400" b="0" i="0" u="none" strike="noStrike" cap="none" dirty="0">
              <a:solidFill>
                <a:schemeClr val="dk1"/>
              </a:solidFill>
              <a:latin typeface="Book Antiqua"/>
              <a:ea typeface="Book Antiqua"/>
              <a:cs typeface="Book Antiqua"/>
              <a:sym typeface="Book Antiqua"/>
            </a:endParaRPr>
          </a:p>
        </p:txBody>
      </p:sp>
      <p:grpSp>
        <p:nvGrpSpPr>
          <p:cNvPr id="172" name="Google Shape;172;p19"/>
          <p:cNvGrpSpPr/>
          <p:nvPr/>
        </p:nvGrpSpPr>
        <p:grpSpPr>
          <a:xfrm>
            <a:off x="7944575" y="1843763"/>
            <a:ext cx="3420337" cy="4763898"/>
            <a:chOff x="8577619" y="1843763"/>
            <a:chExt cx="3420337" cy="4763898"/>
          </a:xfrm>
        </p:grpSpPr>
        <p:grpSp>
          <p:nvGrpSpPr>
            <p:cNvPr id="173" name="Google Shape;173;p19" descr="Basic Chevron Process diagram showing 4 steps arranged from left to right"/>
            <p:cNvGrpSpPr/>
            <p:nvPr/>
          </p:nvGrpSpPr>
          <p:grpSpPr>
            <a:xfrm>
              <a:off x="8577619" y="3928147"/>
              <a:ext cx="2432536" cy="2679514"/>
              <a:chOff x="9145170" y="3624233"/>
              <a:chExt cx="2432536" cy="2679514"/>
            </a:xfrm>
          </p:grpSpPr>
          <p:sp>
            <p:nvSpPr>
              <p:cNvPr id="174" name="Google Shape;174;p19" title="Step 3 title"/>
              <p:cNvSpPr/>
              <p:nvPr/>
            </p:nvSpPr>
            <p:spPr>
              <a:xfrm>
                <a:off x="9145170" y="3627733"/>
                <a:ext cx="712373" cy="1017676"/>
              </a:xfrm>
              <a:custGeom>
                <a:avLst/>
                <a:gdLst/>
                <a:ahLst/>
                <a:cxnLst/>
                <a:rect l="l" t="t" r="r" b="b"/>
                <a:pathLst>
                  <a:path w="1017675" h="712372" extrusionOk="0">
                    <a:moveTo>
                      <a:pt x="1017674" y="0"/>
                    </a:moveTo>
                    <a:lnTo>
                      <a:pt x="1017674" y="463042"/>
                    </a:lnTo>
                    <a:lnTo>
                      <a:pt x="508838" y="712372"/>
                    </a:lnTo>
                    <a:lnTo>
                      <a:pt x="1" y="463042"/>
                    </a:lnTo>
                    <a:lnTo>
                      <a:pt x="1" y="0"/>
                    </a:lnTo>
                    <a:lnTo>
                      <a:pt x="508838" y="249330"/>
                    </a:lnTo>
                    <a:lnTo>
                      <a:pt x="1017674" y="0"/>
                    </a:lnTo>
                    <a:close/>
                  </a:path>
                </a:pathLst>
              </a:custGeom>
              <a:solidFill>
                <a:srgbClr val="CAF5F8"/>
              </a:solidFill>
              <a:ln w="12700" cap="flat" cmpd="sng">
                <a:solidFill>
                  <a:srgbClr val="18A5AE"/>
                </a:solidFill>
                <a:prstDash val="solid"/>
                <a:miter lim="800000"/>
                <a:headEnd type="none" w="sm" len="sm"/>
                <a:tailEnd type="none" w="sm" len="sm"/>
              </a:ln>
            </p:spPr>
            <p:txBody>
              <a:bodyPr spcFirstLastPara="1" wrap="square" lIns="12050" tIns="368250" rIns="12050" bIns="3682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dk1"/>
                  </a:solidFill>
                  <a:latin typeface="Book Antiqua"/>
                  <a:ea typeface="Book Antiqua"/>
                  <a:cs typeface="Book Antiqua"/>
                  <a:sym typeface="Book Antiqua"/>
                </a:endParaRPr>
              </a:p>
            </p:txBody>
          </p:sp>
          <p:sp>
            <p:nvSpPr>
              <p:cNvPr id="175" name="Google Shape;175;p19"/>
              <p:cNvSpPr/>
              <p:nvPr/>
            </p:nvSpPr>
            <p:spPr>
              <a:xfrm>
                <a:off x="9857541" y="3624233"/>
                <a:ext cx="1720166" cy="661489"/>
              </a:xfrm>
              <a:custGeom>
                <a:avLst/>
                <a:gdLst/>
                <a:ahLst/>
                <a:cxnLst/>
                <a:rect l="l" t="t" r="r" b="b"/>
                <a:pathLst>
                  <a:path w="661488" h="1720165" extrusionOk="0">
                    <a:moveTo>
                      <a:pt x="661488" y="286700"/>
                    </a:moveTo>
                    <a:lnTo>
                      <a:pt x="661488" y="1433465"/>
                    </a:lnTo>
                    <a:cubicBezTo>
                      <a:pt x="661488" y="1591803"/>
                      <a:pt x="642506" y="1720164"/>
                      <a:pt x="619091" y="1720164"/>
                    </a:cubicBezTo>
                    <a:lnTo>
                      <a:pt x="0" y="1720164"/>
                    </a:lnTo>
                    <a:lnTo>
                      <a:pt x="0" y="1720164"/>
                    </a:lnTo>
                    <a:lnTo>
                      <a:pt x="0" y="1"/>
                    </a:lnTo>
                    <a:lnTo>
                      <a:pt x="0" y="1"/>
                    </a:lnTo>
                    <a:lnTo>
                      <a:pt x="619091" y="1"/>
                    </a:lnTo>
                    <a:cubicBezTo>
                      <a:pt x="642506" y="1"/>
                      <a:pt x="661488" y="128362"/>
                      <a:pt x="661488" y="286700"/>
                    </a:cubicBezTo>
                    <a:close/>
                  </a:path>
                </a:pathLst>
              </a:cu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2450" tIns="40525" rIns="40525" bIns="40525"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Manufacturing</a:t>
                </a:r>
                <a:endParaRPr sz="1400" b="0" i="0" u="none" strike="noStrike" cap="none">
                  <a:solidFill>
                    <a:srgbClr val="000000"/>
                  </a:solidFill>
                  <a:latin typeface="Arial"/>
                  <a:ea typeface="Arial"/>
                  <a:cs typeface="Arial"/>
                  <a:sym typeface="Arial"/>
                </a:endParaRPr>
              </a:p>
            </p:txBody>
          </p:sp>
          <p:sp>
            <p:nvSpPr>
              <p:cNvPr id="176" name="Google Shape;176;p19" title="Step 4 title"/>
              <p:cNvSpPr/>
              <p:nvPr/>
            </p:nvSpPr>
            <p:spPr>
              <a:xfrm>
                <a:off x="9145170" y="4455152"/>
                <a:ext cx="712373" cy="1017676"/>
              </a:xfrm>
              <a:custGeom>
                <a:avLst/>
                <a:gdLst/>
                <a:ahLst/>
                <a:cxnLst/>
                <a:rect l="l" t="t" r="r" b="b"/>
                <a:pathLst>
                  <a:path w="1017675" h="712372" extrusionOk="0">
                    <a:moveTo>
                      <a:pt x="1017674" y="0"/>
                    </a:moveTo>
                    <a:lnTo>
                      <a:pt x="1017674" y="463042"/>
                    </a:lnTo>
                    <a:lnTo>
                      <a:pt x="508838" y="712372"/>
                    </a:lnTo>
                    <a:lnTo>
                      <a:pt x="1" y="463042"/>
                    </a:lnTo>
                    <a:lnTo>
                      <a:pt x="1" y="0"/>
                    </a:lnTo>
                    <a:lnTo>
                      <a:pt x="508838" y="249330"/>
                    </a:lnTo>
                    <a:lnTo>
                      <a:pt x="1017674" y="0"/>
                    </a:lnTo>
                    <a:close/>
                  </a:path>
                </a:pathLst>
              </a:custGeom>
              <a:solidFill>
                <a:srgbClr val="CAF5F8"/>
              </a:solidFill>
              <a:ln w="12700" cap="flat" cmpd="sng">
                <a:solidFill>
                  <a:srgbClr val="18A5AE"/>
                </a:solidFill>
                <a:prstDash val="solid"/>
                <a:miter lim="800000"/>
                <a:headEnd type="none" w="sm" len="sm"/>
                <a:tailEnd type="none" w="sm" len="sm"/>
              </a:ln>
            </p:spPr>
            <p:txBody>
              <a:bodyPr spcFirstLastPara="1" wrap="square" lIns="12050" tIns="368250" rIns="12050" bIns="3682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dk1"/>
                  </a:solidFill>
                  <a:latin typeface="Book Antiqua"/>
                  <a:ea typeface="Book Antiqua"/>
                  <a:cs typeface="Book Antiqua"/>
                  <a:sym typeface="Book Antiqua"/>
                </a:endParaRPr>
              </a:p>
            </p:txBody>
          </p:sp>
          <p:sp>
            <p:nvSpPr>
              <p:cNvPr id="177" name="Google Shape;177;p19"/>
              <p:cNvSpPr/>
              <p:nvPr/>
            </p:nvSpPr>
            <p:spPr>
              <a:xfrm>
                <a:off x="9857541" y="4455152"/>
                <a:ext cx="1720166" cy="661489"/>
              </a:xfrm>
              <a:custGeom>
                <a:avLst/>
                <a:gdLst/>
                <a:ahLst/>
                <a:cxnLst/>
                <a:rect l="l" t="t" r="r" b="b"/>
                <a:pathLst>
                  <a:path w="661488" h="1720165" extrusionOk="0">
                    <a:moveTo>
                      <a:pt x="661488" y="286700"/>
                    </a:moveTo>
                    <a:lnTo>
                      <a:pt x="661488" y="1433465"/>
                    </a:lnTo>
                    <a:cubicBezTo>
                      <a:pt x="661488" y="1591803"/>
                      <a:pt x="642506" y="1720164"/>
                      <a:pt x="619091" y="1720164"/>
                    </a:cubicBezTo>
                    <a:lnTo>
                      <a:pt x="0" y="1720164"/>
                    </a:lnTo>
                    <a:lnTo>
                      <a:pt x="0" y="1720164"/>
                    </a:lnTo>
                    <a:lnTo>
                      <a:pt x="0" y="1"/>
                    </a:lnTo>
                    <a:lnTo>
                      <a:pt x="0" y="1"/>
                    </a:lnTo>
                    <a:lnTo>
                      <a:pt x="619091" y="1"/>
                    </a:lnTo>
                    <a:cubicBezTo>
                      <a:pt x="642506" y="1"/>
                      <a:pt x="661488" y="128362"/>
                      <a:pt x="661488" y="286700"/>
                    </a:cubicBezTo>
                    <a:close/>
                  </a:path>
                </a:pathLst>
              </a:cu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2450" tIns="40525" rIns="40525" bIns="40525"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Marketing Sales</a:t>
                </a:r>
                <a:endParaRPr sz="1400" b="0" i="0" u="none" strike="noStrike" cap="none">
                  <a:solidFill>
                    <a:srgbClr val="000000"/>
                  </a:solidFill>
                  <a:latin typeface="Arial"/>
                  <a:ea typeface="Arial"/>
                  <a:cs typeface="Arial"/>
                  <a:sym typeface="Arial"/>
                </a:endParaRPr>
              </a:p>
            </p:txBody>
          </p:sp>
          <p:sp>
            <p:nvSpPr>
              <p:cNvPr id="178" name="Google Shape;178;p19" title="Step 4 title"/>
              <p:cNvSpPr/>
              <p:nvPr/>
            </p:nvSpPr>
            <p:spPr>
              <a:xfrm>
                <a:off x="9145170" y="5286071"/>
                <a:ext cx="712373" cy="1017676"/>
              </a:xfrm>
              <a:custGeom>
                <a:avLst/>
                <a:gdLst/>
                <a:ahLst/>
                <a:cxnLst/>
                <a:rect l="l" t="t" r="r" b="b"/>
                <a:pathLst>
                  <a:path w="1017675" h="712372" extrusionOk="0">
                    <a:moveTo>
                      <a:pt x="1017674" y="0"/>
                    </a:moveTo>
                    <a:lnTo>
                      <a:pt x="1017674" y="463042"/>
                    </a:lnTo>
                    <a:lnTo>
                      <a:pt x="508838" y="712372"/>
                    </a:lnTo>
                    <a:lnTo>
                      <a:pt x="1" y="463042"/>
                    </a:lnTo>
                    <a:lnTo>
                      <a:pt x="1" y="0"/>
                    </a:lnTo>
                    <a:lnTo>
                      <a:pt x="508838" y="249330"/>
                    </a:lnTo>
                    <a:lnTo>
                      <a:pt x="1017674" y="0"/>
                    </a:lnTo>
                    <a:close/>
                  </a:path>
                </a:pathLst>
              </a:custGeom>
              <a:solidFill>
                <a:schemeClr val="lt1"/>
              </a:solidFill>
              <a:ln w="12700" cap="flat" cmpd="sng">
                <a:solidFill>
                  <a:srgbClr val="18A5AE"/>
                </a:solidFill>
                <a:prstDash val="solid"/>
                <a:miter lim="800000"/>
                <a:headEnd type="none" w="sm" len="sm"/>
                <a:tailEnd type="none" w="sm" len="sm"/>
              </a:ln>
            </p:spPr>
            <p:txBody>
              <a:bodyPr spcFirstLastPara="1" wrap="square" lIns="12050" tIns="368250" rIns="12050" bIns="3682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dk1"/>
                  </a:solidFill>
                  <a:latin typeface="Book Antiqua"/>
                  <a:ea typeface="Book Antiqua"/>
                  <a:cs typeface="Book Antiqua"/>
                  <a:sym typeface="Book Antiqua"/>
                </a:endParaRPr>
              </a:p>
            </p:txBody>
          </p:sp>
          <p:sp>
            <p:nvSpPr>
              <p:cNvPr id="179" name="Google Shape;179;p19"/>
              <p:cNvSpPr/>
              <p:nvPr/>
            </p:nvSpPr>
            <p:spPr>
              <a:xfrm>
                <a:off x="9857541" y="5286072"/>
                <a:ext cx="1720166" cy="661489"/>
              </a:xfrm>
              <a:custGeom>
                <a:avLst/>
                <a:gdLst/>
                <a:ahLst/>
                <a:cxnLst/>
                <a:rect l="l" t="t" r="r" b="b"/>
                <a:pathLst>
                  <a:path w="661488" h="1720165" extrusionOk="0">
                    <a:moveTo>
                      <a:pt x="661488" y="286700"/>
                    </a:moveTo>
                    <a:lnTo>
                      <a:pt x="661488" y="1433465"/>
                    </a:lnTo>
                    <a:cubicBezTo>
                      <a:pt x="661488" y="1591803"/>
                      <a:pt x="642506" y="1720164"/>
                      <a:pt x="619091" y="1720164"/>
                    </a:cubicBezTo>
                    <a:lnTo>
                      <a:pt x="0" y="1720164"/>
                    </a:lnTo>
                    <a:lnTo>
                      <a:pt x="0" y="1720164"/>
                    </a:lnTo>
                    <a:lnTo>
                      <a:pt x="0" y="1"/>
                    </a:lnTo>
                    <a:lnTo>
                      <a:pt x="0" y="1"/>
                    </a:lnTo>
                    <a:lnTo>
                      <a:pt x="619091" y="1"/>
                    </a:lnTo>
                    <a:cubicBezTo>
                      <a:pt x="642506" y="1"/>
                      <a:pt x="661488" y="128362"/>
                      <a:pt x="661488" y="286700"/>
                    </a:cubicBezTo>
                    <a:close/>
                  </a:path>
                </a:pathLst>
              </a:cu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2450" tIns="40525" rIns="40525" bIns="40525"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After Sales Services</a:t>
                </a:r>
                <a:endParaRPr sz="1400" b="0" i="0" u="none" strike="noStrike" cap="none">
                  <a:solidFill>
                    <a:srgbClr val="000000"/>
                  </a:solidFill>
                  <a:latin typeface="Arial"/>
                  <a:ea typeface="Arial"/>
                  <a:cs typeface="Arial"/>
                  <a:sym typeface="Arial"/>
                </a:endParaRPr>
              </a:p>
            </p:txBody>
          </p:sp>
        </p:grpSp>
        <p:grpSp>
          <p:nvGrpSpPr>
            <p:cNvPr id="180" name="Google Shape;180;p19" descr="Basic Chevron Process diagram showing 4 steps arranged from left to right"/>
            <p:cNvGrpSpPr/>
            <p:nvPr/>
          </p:nvGrpSpPr>
          <p:grpSpPr>
            <a:xfrm>
              <a:off x="9565420" y="1843763"/>
              <a:ext cx="2432536" cy="1849618"/>
              <a:chOff x="9145170" y="1961371"/>
              <a:chExt cx="2432536" cy="1849618"/>
            </a:xfrm>
          </p:grpSpPr>
          <p:sp>
            <p:nvSpPr>
              <p:cNvPr id="181" name="Google Shape;181;p19" title="Step 1 title"/>
              <p:cNvSpPr/>
              <p:nvPr/>
            </p:nvSpPr>
            <p:spPr>
              <a:xfrm>
                <a:off x="9145170" y="1962393"/>
                <a:ext cx="712373" cy="1017676"/>
              </a:xfrm>
              <a:custGeom>
                <a:avLst/>
                <a:gdLst/>
                <a:ahLst/>
                <a:cxnLst/>
                <a:rect l="l" t="t" r="r" b="b"/>
                <a:pathLst>
                  <a:path w="1017675" h="712372" extrusionOk="0">
                    <a:moveTo>
                      <a:pt x="1017674" y="0"/>
                    </a:moveTo>
                    <a:lnTo>
                      <a:pt x="1017674" y="463042"/>
                    </a:lnTo>
                    <a:lnTo>
                      <a:pt x="508838" y="712372"/>
                    </a:lnTo>
                    <a:lnTo>
                      <a:pt x="1" y="463042"/>
                    </a:lnTo>
                    <a:lnTo>
                      <a:pt x="1" y="0"/>
                    </a:lnTo>
                    <a:lnTo>
                      <a:pt x="508838" y="249330"/>
                    </a:lnTo>
                    <a:lnTo>
                      <a:pt x="1017674" y="0"/>
                    </a:lnTo>
                    <a:close/>
                  </a:path>
                </a:pathLst>
              </a:custGeom>
              <a:solidFill>
                <a:schemeClr val="lt1"/>
              </a:solidFill>
              <a:ln w="12700" cap="flat" cmpd="sng">
                <a:solidFill>
                  <a:srgbClr val="18A5AE"/>
                </a:solidFill>
                <a:prstDash val="solid"/>
                <a:miter lim="800000"/>
                <a:headEnd type="none" w="sm" len="sm"/>
                <a:tailEnd type="none" w="sm" len="sm"/>
              </a:ln>
            </p:spPr>
            <p:txBody>
              <a:bodyPr spcFirstLastPara="1" wrap="square" lIns="12050" tIns="368250" rIns="12050" bIns="3682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dk1"/>
                  </a:solidFill>
                  <a:latin typeface="Book Antiqua"/>
                  <a:ea typeface="Book Antiqua"/>
                  <a:cs typeface="Book Antiqua"/>
                  <a:sym typeface="Book Antiqua"/>
                </a:endParaRPr>
              </a:p>
            </p:txBody>
          </p:sp>
          <p:sp>
            <p:nvSpPr>
              <p:cNvPr id="182" name="Google Shape;182;p19"/>
              <p:cNvSpPr/>
              <p:nvPr/>
            </p:nvSpPr>
            <p:spPr>
              <a:xfrm>
                <a:off x="9857541" y="1961371"/>
                <a:ext cx="1720166" cy="661489"/>
              </a:xfrm>
              <a:custGeom>
                <a:avLst/>
                <a:gdLst/>
                <a:ahLst/>
                <a:cxnLst/>
                <a:rect l="l" t="t" r="r" b="b"/>
                <a:pathLst>
                  <a:path w="661488" h="1720165" extrusionOk="0">
                    <a:moveTo>
                      <a:pt x="661488" y="286700"/>
                    </a:moveTo>
                    <a:lnTo>
                      <a:pt x="661488" y="1433465"/>
                    </a:lnTo>
                    <a:cubicBezTo>
                      <a:pt x="661488" y="1591803"/>
                      <a:pt x="642506" y="1720164"/>
                      <a:pt x="619091" y="1720164"/>
                    </a:cubicBezTo>
                    <a:lnTo>
                      <a:pt x="0" y="1720164"/>
                    </a:lnTo>
                    <a:lnTo>
                      <a:pt x="0" y="1720164"/>
                    </a:lnTo>
                    <a:lnTo>
                      <a:pt x="0" y="1"/>
                    </a:lnTo>
                    <a:lnTo>
                      <a:pt x="0" y="1"/>
                    </a:lnTo>
                    <a:lnTo>
                      <a:pt x="619091" y="1"/>
                    </a:lnTo>
                    <a:cubicBezTo>
                      <a:pt x="642506" y="1"/>
                      <a:pt x="661488" y="128362"/>
                      <a:pt x="661488" y="286700"/>
                    </a:cubicBezTo>
                    <a:close/>
                  </a:path>
                </a:pathLst>
              </a:cu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2450" tIns="40525" rIns="40525" bIns="40525"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Raw Materials</a:t>
                </a:r>
                <a:endParaRPr sz="1400" b="0" i="0" u="none" strike="noStrike" cap="none">
                  <a:solidFill>
                    <a:srgbClr val="000000"/>
                  </a:solidFill>
                  <a:latin typeface="Arial"/>
                  <a:ea typeface="Arial"/>
                  <a:cs typeface="Arial"/>
                  <a:sym typeface="Arial"/>
                </a:endParaRPr>
              </a:p>
            </p:txBody>
          </p:sp>
          <p:sp>
            <p:nvSpPr>
              <p:cNvPr id="183" name="Google Shape;183;p19" title="Step 2 title"/>
              <p:cNvSpPr/>
              <p:nvPr/>
            </p:nvSpPr>
            <p:spPr>
              <a:xfrm>
                <a:off x="9145170" y="2793313"/>
                <a:ext cx="712373" cy="1017676"/>
              </a:xfrm>
              <a:custGeom>
                <a:avLst/>
                <a:gdLst/>
                <a:ahLst/>
                <a:cxnLst/>
                <a:rect l="l" t="t" r="r" b="b"/>
                <a:pathLst>
                  <a:path w="1017675" h="712372" extrusionOk="0">
                    <a:moveTo>
                      <a:pt x="1017674" y="0"/>
                    </a:moveTo>
                    <a:lnTo>
                      <a:pt x="1017674" y="463042"/>
                    </a:lnTo>
                    <a:lnTo>
                      <a:pt x="508838" y="712372"/>
                    </a:lnTo>
                    <a:lnTo>
                      <a:pt x="1" y="463042"/>
                    </a:lnTo>
                    <a:lnTo>
                      <a:pt x="1" y="0"/>
                    </a:lnTo>
                    <a:lnTo>
                      <a:pt x="508838" y="249330"/>
                    </a:lnTo>
                    <a:lnTo>
                      <a:pt x="1017674" y="0"/>
                    </a:lnTo>
                    <a:close/>
                  </a:path>
                </a:pathLst>
              </a:custGeom>
              <a:solidFill>
                <a:schemeClr val="accent1"/>
              </a:solidFill>
              <a:ln w="12700" cap="flat" cmpd="sng">
                <a:solidFill>
                  <a:schemeClr val="accent1"/>
                </a:solidFill>
                <a:prstDash val="solid"/>
                <a:miter lim="800000"/>
                <a:headEnd type="none" w="sm" len="sm"/>
                <a:tailEnd type="none" w="sm" len="sm"/>
              </a:ln>
            </p:spPr>
            <p:txBody>
              <a:bodyPr spcFirstLastPara="1" wrap="square" lIns="12050" tIns="368250" rIns="12050" bIns="368250" anchor="ctr" anchorCtr="0">
                <a:noAutofit/>
              </a:bodyPr>
              <a:lstStyle/>
              <a:p>
                <a:pPr marL="0" marR="0" lvl="0" indent="0" algn="ctr" rtl="0">
                  <a:lnSpc>
                    <a:spcPct val="90000"/>
                  </a:lnSpc>
                  <a:spcBef>
                    <a:spcPts val="0"/>
                  </a:spcBef>
                  <a:spcAft>
                    <a:spcPts val="0"/>
                  </a:spcAft>
                  <a:buClr>
                    <a:schemeClr val="dk1"/>
                  </a:buClr>
                  <a:buSzPts val="1900"/>
                  <a:buFont typeface="Book Antiqua"/>
                  <a:buNone/>
                </a:pPr>
                <a:endParaRPr sz="1900" b="0" i="0" u="none" strike="noStrike" cap="none">
                  <a:solidFill>
                    <a:schemeClr val="dk1"/>
                  </a:solidFill>
                  <a:latin typeface="Book Antiqua"/>
                  <a:ea typeface="Book Antiqua"/>
                  <a:cs typeface="Book Antiqua"/>
                  <a:sym typeface="Book Antiqua"/>
                </a:endParaRPr>
              </a:p>
            </p:txBody>
          </p:sp>
          <p:sp>
            <p:nvSpPr>
              <p:cNvPr id="184" name="Google Shape;184;p19"/>
              <p:cNvSpPr/>
              <p:nvPr/>
            </p:nvSpPr>
            <p:spPr>
              <a:xfrm>
                <a:off x="9857541" y="2793313"/>
                <a:ext cx="1720166" cy="661489"/>
              </a:xfrm>
              <a:custGeom>
                <a:avLst/>
                <a:gdLst/>
                <a:ahLst/>
                <a:cxnLst/>
                <a:rect l="l" t="t" r="r" b="b"/>
                <a:pathLst>
                  <a:path w="661488" h="1720165" extrusionOk="0">
                    <a:moveTo>
                      <a:pt x="661488" y="286700"/>
                    </a:moveTo>
                    <a:lnTo>
                      <a:pt x="661488" y="1433465"/>
                    </a:lnTo>
                    <a:cubicBezTo>
                      <a:pt x="661488" y="1591803"/>
                      <a:pt x="642506" y="1720164"/>
                      <a:pt x="619091" y="1720164"/>
                    </a:cubicBezTo>
                    <a:lnTo>
                      <a:pt x="0" y="1720164"/>
                    </a:lnTo>
                    <a:lnTo>
                      <a:pt x="0" y="1720164"/>
                    </a:lnTo>
                    <a:lnTo>
                      <a:pt x="0" y="1"/>
                    </a:lnTo>
                    <a:lnTo>
                      <a:pt x="0" y="1"/>
                    </a:lnTo>
                    <a:lnTo>
                      <a:pt x="619091" y="1"/>
                    </a:lnTo>
                    <a:cubicBezTo>
                      <a:pt x="642506" y="1"/>
                      <a:pt x="661488" y="128362"/>
                      <a:pt x="661488" y="286700"/>
                    </a:cubicBezTo>
                    <a:close/>
                  </a:path>
                </a:pathLst>
              </a:custGeom>
              <a:solidFill>
                <a:srgbClr val="CAE6E8">
                  <a:alpha val="89411"/>
                </a:srgbClr>
              </a:solidFill>
              <a:ln w="12700" cap="flat" cmpd="sng">
                <a:solidFill>
                  <a:srgbClr val="1BB8C1"/>
                </a:solidFill>
                <a:prstDash val="solid"/>
                <a:miter lim="800000"/>
                <a:headEnd type="none" w="sm" len="sm"/>
                <a:tailEnd type="none" w="sm" len="sm"/>
              </a:ln>
            </p:spPr>
            <p:txBody>
              <a:bodyPr spcFirstLastPara="1" wrap="square" lIns="92450" tIns="40525" rIns="40525" bIns="40525" anchor="ctr" anchorCtr="0">
                <a:noAutofit/>
              </a:bodyPr>
              <a:lstStyle/>
              <a:p>
                <a:pPr marL="114300" marR="0" lvl="1" indent="-114300" algn="l" rtl="0">
                  <a:lnSpc>
                    <a:spcPct val="90000"/>
                  </a:lnSpc>
                  <a:spcBef>
                    <a:spcPts val="0"/>
                  </a:spcBef>
                  <a:spcAft>
                    <a:spcPts val="0"/>
                  </a:spcAft>
                  <a:buClr>
                    <a:schemeClr val="dk1"/>
                  </a:buClr>
                  <a:buSzPts val="1300"/>
                  <a:buFont typeface="Book Antiqua"/>
                  <a:buChar char="•"/>
                </a:pPr>
                <a:r>
                  <a:rPr lang="en-US" sz="1300" b="0" i="0" u="none" strike="noStrike" cap="none">
                    <a:solidFill>
                      <a:schemeClr val="dk1"/>
                    </a:solidFill>
                    <a:latin typeface="Book Antiqua"/>
                    <a:ea typeface="Book Antiqua"/>
                    <a:cs typeface="Book Antiqua"/>
                    <a:sym typeface="Book Antiqua"/>
                  </a:rPr>
                  <a:t>Intermediate Goods</a:t>
                </a:r>
                <a:endParaRPr sz="1400" b="0" i="0" u="none" strike="noStrike" cap="none">
                  <a:solidFill>
                    <a:srgbClr val="000000"/>
                  </a:solidFill>
                  <a:latin typeface="Arial"/>
                  <a:ea typeface="Arial"/>
                  <a:cs typeface="Arial"/>
                  <a:sym typeface="Arial"/>
                </a:endParaRPr>
              </a:p>
            </p:txBody>
          </p:sp>
        </p:grpSp>
        <p:cxnSp>
          <p:nvCxnSpPr>
            <p:cNvPr id="185" name="Google Shape;185;p19"/>
            <p:cNvCxnSpPr/>
            <p:nvPr/>
          </p:nvCxnSpPr>
          <p:spPr>
            <a:xfrm rot="5400000">
              <a:off x="8878955" y="3350821"/>
              <a:ext cx="795130" cy="609600"/>
            </a:xfrm>
            <a:prstGeom prst="bentConnector3">
              <a:avLst>
                <a:gd name="adj1" fmla="val 50000"/>
              </a:avLst>
            </a:prstGeom>
            <a:noFill/>
            <a:ln w="25400" cap="flat" cmpd="sng">
              <a:solidFill>
                <a:schemeClr val="accent1"/>
              </a:solidFill>
              <a:prstDash val="solid"/>
              <a:miter lim="800000"/>
              <a:headEnd type="none" w="sm" len="sm"/>
              <a:tailEnd type="triangle" w="med" len="med"/>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0"/>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3200"/>
              <a:buFont typeface="Book Antiqua"/>
              <a:buNone/>
            </a:pPr>
            <a:r>
              <a:rPr lang="en-US" sz="3200" b="0" i="0" u="none" strike="noStrike" cap="none">
                <a:solidFill>
                  <a:schemeClr val="lt1"/>
                </a:solidFill>
                <a:latin typeface="Book Antiqua"/>
                <a:ea typeface="Book Antiqua"/>
                <a:cs typeface="Book Antiqua"/>
                <a:sym typeface="Book Antiqua"/>
              </a:rPr>
              <a:t>Implementation</a:t>
            </a:r>
            <a:endParaRPr sz="3200" b="0" i="0" u="none" strike="noStrike" cap="none">
              <a:solidFill>
                <a:schemeClr val="lt1"/>
              </a:solidFill>
              <a:latin typeface="Book Antiqua"/>
              <a:ea typeface="Book Antiqua"/>
              <a:cs typeface="Book Antiqua"/>
              <a:sym typeface="Book Antiqua"/>
            </a:endParaRPr>
          </a:p>
        </p:txBody>
      </p:sp>
      <p:sp>
        <p:nvSpPr>
          <p:cNvPr id="191" name="Google Shape;191;p20"/>
          <p:cNvSpPr txBox="1">
            <a:spLocks noGrp="1"/>
          </p:cNvSpPr>
          <p:nvPr>
            <p:ph type="body" idx="2"/>
          </p:nvPr>
        </p:nvSpPr>
        <p:spPr>
          <a:xfrm>
            <a:off x="1060174" y="1885069"/>
            <a:ext cx="10177669" cy="4343401"/>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dk1"/>
              </a:buClr>
              <a:buSzPts val="2400"/>
              <a:buFont typeface="Noto Sans Symbols"/>
              <a:buChar char="❖"/>
            </a:pPr>
            <a:r>
              <a:rPr lang="en-US" sz="2400" b="1" i="0" u="none" strike="noStrike" cap="none">
                <a:solidFill>
                  <a:schemeClr val="dk1"/>
                </a:solidFill>
                <a:latin typeface="Book Antiqua"/>
                <a:ea typeface="Book Antiqua"/>
                <a:cs typeface="Book Antiqua"/>
                <a:sym typeface="Book Antiqua"/>
              </a:rPr>
              <a:t>Display Technologies: </a:t>
            </a:r>
            <a:r>
              <a:rPr lang="en-US" sz="2400" b="0" i="0" u="none" strike="noStrike" cap="none">
                <a:solidFill>
                  <a:schemeClr val="dk1"/>
                </a:solidFill>
                <a:latin typeface="Book Antiqua"/>
                <a:ea typeface="Book Antiqua"/>
                <a:cs typeface="Book Antiqua"/>
                <a:sym typeface="Book Antiqua"/>
              </a:rPr>
              <a:t>Enter display manufacturing through the acquisition of a smaller manufacturing company.</a:t>
            </a:r>
            <a:endParaRPr sz="2400" b="0" i="0" u="none" strike="noStrike" cap="none">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Noto Sans Symbols"/>
              <a:buChar char="❖"/>
            </a:pPr>
            <a:r>
              <a:rPr lang="en-US" sz="2400" b="1" i="0" u="none" strike="noStrike" cap="none">
                <a:solidFill>
                  <a:schemeClr val="dk1"/>
                </a:solidFill>
                <a:latin typeface="Book Antiqua"/>
                <a:ea typeface="Book Antiqua"/>
                <a:cs typeface="Book Antiqua"/>
                <a:sym typeface="Book Antiqua"/>
              </a:rPr>
              <a:t>Telecommunications: </a:t>
            </a:r>
            <a:r>
              <a:rPr lang="en-US" sz="2400" b="0" i="0" u="none" strike="noStrike" cap="none">
                <a:solidFill>
                  <a:schemeClr val="dk1"/>
                </a:solidFill>
                <a:latin typeface="Book Antiqua"/>
                <a:ea typeface="Book Antiqua"/>
                <a:cs typeface="Book Antiqua"/>
                <a:sym typeface="Book Antiqua"/>
              </a:rPr>
              <a:t>Enter medical device manufacturing through joint venture with one of the medical device manufacturers. </a:t>
            </a:r>
            <a:endParaRPr sz="2400" b="0" i="0" u="none" strike="noStrike" cap="none">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Noto Sans Symbols"/>
              <a:buChar char="❖"/>
            </a:pPr>
            <a:r>
              <a:rPr lang="en-US" sz="2400" b="1" i="0" u="none" strike="noStrike" cap="none">
                <a:solidFill>
                  <a:schemeClr val="dk1"/>
                </a:solidFill>
                <a:latin typeface="Book Antiqua"/>
                <a:ea typeface="Book Antiqua"/>
                <a:cs typeface="Book Antiqua"/>
                <a:sym typeface="Book Antiqua"/>
              </a:rPr>
              <a:t>Environmental Technologies: </a:t>
            </a:r>
            <a:r>
              <a:rPr lang="en-US" sz="2400" b="0" i="0" u="none" strike="noStrike" cap="none">
                <a:solidFill>
                  <a:schemeClr val="dk1"/>
                </a:solidFill>
                <a:latin typeface="Book Antiqua"/>
                <a:ea typeface="Book Antiqua"/>
                <a:cs typeface="Book Antiqua"/>
                <a:sym typeface="Book Antiqua"/>
              </a:rPr>
              <a:t>Continue investing in R&amp;D to build strength into this division.</a:t>
            </a:r>
            <a:endParaRPr sz="2400" b="1" i="0" u="none" strike="noStrike" cap="none">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Noto Sans Symbols"/>
              <a:buChar char="❖"/>
            </a:pPr>
            <a:r>
              <a:rPr lang="en-US" sz="2400" b="1" i="0" u="none" strike="noStrike" cap="none">
                <a:solidFill>
                  <a:schemeClr val="dk1"/>
                </a:solidFill>
                <a:latin typeface="Book Antiqua"/>
                <a:ea typeface="Book Antiqua"/>
                <a:cs typeface="Book Antiqua"/>
                <a:sym typeface="Book Antiqua"/>
              </a:rPr>
              <a:t>Life Sciences: </a:t>
            </a:r>
            <a:r>
              <a:rPr lang="en-US" sz="2400" b="0" i="0" u="none" strike="noStrike" cap="none">
                <a:solidFill>
                  <a:schemeClr val="dk1"/>
                </a:solidFill>
                <a:latin typeface="Book Antiqua"/>
                <a:ea typeface="Book Antiqua"/>
                <a:cs typeface="Book Antiqua"/>
                <a:sym typeface="Book Antiqua"/>
              </a:rPr>
              <a:t>Divest through spin-off.</a:t>
            </a:r>
            <a:endParaRPr sz="2400" b="0" i="0" u="none" strike="noStrike" cap="none">
              <a:solidFill>
                <a:schemeClr val="dk1"/>
              </a:solidFill>
              <a:latin typeface="Book Antiqua"/>
              <a:ea typeface="Book Antiqua"/>
              <a:cs typeface="Book Antiqua"/>
              <a:sym typeface="Book Antiqu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1"/>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3200"/>
              <a:buFont typeface="Book Antiqua"/>
              <a:buNone/>
            </a:pPr>
            <a:r>
              <a:rPr lang="en-US" sz="3200" b="0" i="0" u="none" strike="noStrike" cap="none">
                <a:solidFill>
                  <a:schemeClr val="lt1"/>
                </a:solidFill>
                <a:latin typeface="Book Antiqua"/>
                <a:ea typeface="Book Antiqua"/>
                <a:cs typeface="Book Antiqua"/>
                <a:sym typeface="Book Antiqua"/>
              </a:rPr>
              <a:t>Conclusion</a:t>
            </a:r>
            <a:endParaRPr sz="3200" b="0" i="0" u="none" strike="noStrike" cap="none">
              <a:solidFill>
                <a:schemeClr val="lt1"/>
              </a:solidFill>
              <a:latin typeface="Book Antiqua"/>
              <a:ea typeface="Book Antiqua"/>
              <a:cs typeface="Book Antiqua"/>
              <a:sym typeface="Book Antiqua"/>
            </a:endParaRPr>
          </a:p>
        </p:txBody>
      </p:sp>
      <p:sp>
        <p:nvSpPr>
          <p:cNvPr id="197" name="Google Shape;197;p21"/>
          <p:cNvSpPr txBox="1">
            <a:spLocks noGrp="1"/>
          </p:cNvSpPr>
          <p:nvPr>
            <p:ph type="body" idx="4294967295"/>
          </p:nvPr>
        </p:nvSpPr>
        <p:spPr>
          <a:xfrm>
            <a:off x="1060175" y="1885075"/>
            <a:ext cx="10177800" cy="34338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dk1"/>
              </a:buClr>
              <a:buSzPts val="2400"/>
              <a:buFont typeface="Noto Sans Symbols"/>
              <a:buChar char="❖"/>
            </a:pPr>
            <a:r>
              <a:rPr lang="en-US" sz="2400" b="1" i="0" u="none" strike="noStrike" cap="none" dirty="0">
                <a:solidFill>
                  <a:schemeClr val="dk1"/>
                </a:solidFill>
                <a:latin typeface="Book Antiqua"/>
                <a:ea typeface="Book Antiqua"/>
                <a:cs typeface="Book Antiqua"/>
                <a:sym typeface="Book Antiqua"/>
              </a:rPr>
              <a:t>Display Technologies </a:t>
            </a:r>
            <a:r>
              <a:rPr lang="en-US" sz="2400" b="0" i="0" u="none" strike="noStrike" cap="none" dirty="0">
                <a:solidFill>
                  <a:schemeClr val="dk1"/>
                </a:solidFill>
                <a:latin typeface="Book Antiqua"/>
                <a:ea typeface="Book Antiqua"/>
                <a:cs typeface="Book Antiqua"/>
                <a:sym typeface="Book Antiqua"/>
              </a:rPr>
              <a:t>is a good candidate for growth; should undergo forward vertical integration.</a:t>
            </a:r>
            <a:endParaRPr sz="2400" b="0" i="0" u="none" strike="noStrike" cap="none" dirty="0">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Noto Sans Symbols"/>
              <a:buChar char="❖"/>
            </a:pPr>
            <a:r>
              <a:rPr lang="en-US" sz="2400" b="1" i="0" u="none" strike="noStrike" cap="none" dirty="0">
                <a:solidFill>
                  <a:schemeClr val="dk1"/>
                </a:solidFill>
                <a:latin typeface="Book Antiqua"/>
                <a:ea typeface="Book Antiqua"/>
                <a:cs typeface="Book Antiqua"/>
                <a:sym typeface="Book Antiqua"/>
              </a:rPr>
              <a:t>Telecommunications </a:t>
            </a:r>
            <a:r>
              <a:rPr lang="en-US" sz="2400" b="0" i="0" u="none" strike="noStrike" cap="none" dirty="0">
                <a:solidFill>
                  <a:schemeClr val="dk1"/>
                </a:solidFill>
                <a:latin typeface="Book Antiqua"/>
                <a:ea typeface="Book Antiqua"/>
                <a:cs typeface="Book Antiqua"/>
                <a:sym typeface="Book Antiqua"/>
              </a:rPr>
              <a:t>should be used as a source of revenue; can also undergo forward diversification. </a:t>
            </a:r>
            <a:endParaRPr sz="2400" b="0" i="0" u="none" strike="noStrike" cap="none" dirty="0">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Noto Sans Symbols"/>
              <a:buChar char="❖"/>
            </a:pPr>
            <a:r>
              <a:rPr lang="en-US" sz="2400" b="1" i="0" u="none" strike="noStrike" cap="none" dirty="0">
                <a:solidFill>
                  <a:schemeClr val="dk1"/>
                </a:solidFill>
                <a:latin typeface="Book Antiqua"/>
                <a:ea typeface="Book Antiqua"/>
                <a:cs typeface="Book Antiqua"/>
                <a:sym typeface="Book Antiqua"/>
              </a:rPr>
              <a:t>Environmental Technologies </a:t>
            </a:r>
            <a:r>
              <a:rPr lang="en-US" sz="2400" b="0" i="0" u="none" strike="noStrike" cap="none" dirty="0">
                <a:solidFill>
                  <a:schemeClr val="dk1"/>
                </a:solidFill>
                <a:latin typeface="Book Antiqua"/>
                <a:ea typeface="Book Antiqua"/>
                <a:cs typeface="Book Antiqua"/>
                <a:sym typeface="Book Antiqua"/>
              </a:rPr>
              <a:t>should be grown in a new star.</a:t>
            </a:r>
            <a:endParaRPr sz="2400" b="1" i="0" u="none" strike="noStrike" cap="none" dirty="0">
              <a:solidFill>
                <a:schemeClr val="dk1"/>
              </a:solidFill>
              <a:latin typeface="Book Antiqua"/>
              <a:ea typeface="Book Antiqua"/>
              <a:cs typeface="Book Antiqua"/>
              <a:sym typeface="Book Antiqua"/>
            </a:endParaRPr>
          </a:p>
          <a:p>
            <a:pPr marL="274320" marR="0" lvl="0" indent="-274320" algn="l" rtl="0">
              <a:lnSpc>
                <a:spcPct val="90000"/>
              </a:lnSpc>
              <a:spcBef>
                <a:spcPts val="1800"/>
              </a:spcBef>
              <a:spcAft>
                <a:spcPts val="0"/>
              </a:spcAft>
              <a:buClr>
                <a:schemeClr val="dk1"/>
              </a:buClr>
              <a:buSzPts val="2400"/>
              <a:buFont typeface="Noto Sans Symbols"/>
              <a:buChar char="❖"/>
            </a:pPr>
            <a:r>
              <a:rPr lang="en-US" sz="2400" b="1" i="0" u="none" strike="noStrike" cap="none" dirty="0">
                <a:solidFill>
                  <a:schemeClr val="dk1"/>
                </a:solidFill>
                <a:latin typeface="Book Antiqua"/>
                <a:ea typeface="Book Antiqua"/>
                <a:cs typeface="Book Antiqua"/>
                <a:sym typeface="Book Antiqua"/>
              </a:rPr>
              <a:t>Life Sciences </a:t>
            </a:r>
            <a:r>
              <a:rPr lang="en-US" sz="2400" b="0" i="0" u="none" strike="noStrike" cap="none" dirty="0">
                <a:solidFill>
                  <a:schemeClr val="dk1"/>
                </a:solidFill>
                <a:latin typeface="Book Antiqua"/>
                <a:ea typeface="Book Antiqua"/>
                <a:cs typeface="Book Antiqua"/>
                <a:sym typeface="Book Antiqua"/>
              </a:rPr>
              <a:t>should be diverted.</a:t>
            </a:r>
            <a:endParaRPr sz="2400" b="0" i="0" u="none" strike="noStrike" cap="none" dirty="0">
              <a:solidFill>
                <a:schemeClr val="dk1"/>
              </a:solidFill>
              <a:latin typeface="Book Antiqua"/>
              <a:ea typeface="Book Antiqua"/>
              <a:cs typeface="Book Antiqua"/>
              <a:sym typeface="Book Antiqu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2"/>
          <p:cNvSpPr txBox="1">
            <a:spLocks noGrp="1"/>
          </p:cNvSpPr>
          <p:nvPr>
            <p:ph type="title"/>
          </p:nvPr>
        </p:nvSpPr>
        <p:spPr>
          <a:xfrm>
            <a:off x="1295400" y="255134"/>
            <a:ext cx="9601200" cy="103685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3200"/>
              <a:buFont typeface="Book Antiqua"/>
              <a:buNone/>
            </a:pPr>
            <a:r>
              <a:rPr lang="en-US" sz="3200" b="0" i="0" u="none" strike="noStrike" cap="none" dirty="0">
                <a:solidFill>
                  <a:schemeClr val="lt1"/>
                </a:solidFill>
                <a:latin typeface="Book Antiqua"/>
                <a:ea typeface="Book Antiqua"/>
                <a:cs typeface="Book Antiqua"/>
                <a:sym typeface="Book Antiqua"/>
              </a:rPr>
              <a:t>References</a:t>
            </a:r>
            <a:endParaRPr sz="3200" b="0" i="0" u="none" strike="noStrike" cap="none" dirty="0">
              <a:solidFill>
                <a:schemeClr val="lt1"/>
              </a:solidFill>
              <a:latin typeface="Book Antiqua"/>
              <a:ea typeface="Book Antiqua"/>
              <a:cs typeface="Book Antiqua"/>
              <a:sym typeface="Book Antiqua"/>
            </a:endParaRPr>
          </a:p>
        </p:txBody>
      </p:sp>
      <p:sp>
        <p:nvSpPr>
          <p:cNvPr id="203" name="Google Shape;203;p22"/>
          <p:cNvSpPr txBox="1">
            <a:spLocks noGrp="1"/>
          </p:cNvSpPr>
          <p:nvPr>
            <p:ph type="body" idx="1"/>
          </p:nvPr>
        </p:nvSpPr>
        <p:spPr>
          <a:xfrm>
            <a:off x="368400" y="1721399"/>
            <a:ext cx="11455200" cy="6648877"/>
          </a:xfrm>
          <a:prstGeom prst="rect">
            <a:avLst/>
          </a:prstGeom>
          <a:noFill/>
          <a:ln>
            <a:noFill/>
          </a:ln>
        </p:spPr>
        <p:txBody>
          <a:bodyPr spcFirstLastPara="1" wrap="square" lIns="91425" tIns="45700" rIns="91425" bIns="45700" anchor="t" anchorCtr="0">
            <a:noAutofit/>
          </a:bodyPr>
          <a:lstStyle/>
          <a:p>
            <a:pPr marL="457200" marR="0" lvl="0" indent="-457200" algn="l" rtl="0">
              <a:lnSpc>
                <a:spcPct val="90000"/>
              </a:lnSpc>
              <a:spcBef>
                <a:spcPts val="0"/>
              </a:spcBef>
              <a:spcAft>
                <a:spcPts val="0"/>
              </a:spcAft>
              <a:buClr>
                <a:schemeClr val="dk1"/>
              </a:buClr>
              <a:buSzPts val="2400"/>
              <a:buFont typeface="Arial"/>
              <a:buNone/>
            </a:pPr>
            <a:r>
              <a:rPr lang="en-US" sz="1900" b="0" i="0" u="none" strike="noStrike" cap="none" dirty="0">
                <a:solidFill>
                  <a:schemeClr val="dk1"/>
                </a:solidFill>
                <a:sym typeface="Book Antiqua"/>
              </a:rPr>
              <a:t>Company Profile. (2018). Retrieved from </a:t>
            </a:r>
            <a:r>
              <a:rPr lang="en-US" sz="1900" b="0" i="0" u="none" strike="noStrike" cap="none" dirty="0">
                <a:solidFill>
                  <a:schemeClr val="dk1"/>
                </a:solidFill>
                <a:sym typeface="Book Antiqua"/>
                <a:hlinkClick r:id="rId3"/>
              </a:rPr>
              <a:t>https://www.corning.com/worldwide/en/about-us/company-profile.html</a:t>
            </a:r>
            <a:r>
              <a:rPr lang="en-US" sz="1900" b="0" i="0" u="none" strike="noStrike" cap="none" dirty="0">
                <a:solidFill>
                  <a:schemeClr val="dk1"/>
                </a:solidFill>
                <a:sym typeface="Book Antiqua"/>
              </a:rPr>
              <a:t> </a:t>
            </a:r>
            <a:endParaRPr sz="1900" b="0" i="0" u="none" strike="noStrike" cap="none" dirty="0">
              <a:solidFill>
                <a:schemeClr val="dk1"/>
              </a:solidFill>
              <a:sym typeface="Book Antiqua"/>
            </a:endParaRPr>
          </a:p>
          <a:p>
            <a:pPr marL="457200" marR="0" lvl="0" indent="-457200" algn="l" rtl="0">
              <a:lnSpc>
                <a:spcPct val="90000"/>
              </a:lnSpc>
              <a:spcBef>
                <a:spcPts val="1800"/>
              </a:spcBef>
              <a:spcAft>
                <a:spcPts val="0"/>
              </a:spcAft>
              <a:buClr>
                <a:schemeClr val="dk1"/>
              </a:buClr>
              <a:buSzPts val="2400"/>
              <a:buFont typeface="Arial"/>
              <a:buNone/>
            </a:pPr>
            <a:r>
              <a:rPr lang="en-US" sz="1900" b="0" i="0" u="none" strike="noStrike" cap="none" dirty="0">
                <a:solidFill>
                  <a:schemeClr val="dk1"/>
                </a:solidFill>
                <a:sym typeface="Book Antiqua"/>
              </a:rPr>
              <a:t>Henderson, R., &amp; </a:t>
            </a:r>
            <a:r>
              <a:rPr lang="en-US" sz="1900" b="0" i="0" u="none" strike="noStrike" cap="none" dirty="0" err="1">
                <a:solidFill>
                  <a:schemeClr val="dk1"/>
                </a:solidFill>
                <a:sym typeface="Book Antiqua"/>
              </a:rPr>
              <a:t>Reavis</a:t>
            </a:r>
            <a:r>
              <a:rPr lang="en-US" sz="1900" b="0" i="0" u="none" strike="noStrike" cap="none" dirty="0">
                <a:solidFill>
                  <a:schemeClr val="dk1"/>
                </a:solidFill>
                <a:sym typeface="Book Antiqua"/>
              </a:rPr>
              <a:t>, H. (2009). Corning Incorporated: The Growth and Strategy Council. Retrieved from </a:t>
            </a:r>
            <a:r>
              <a:rPr lang="en-US" sz="1900" b="0" i="0" u="none" strike="noStrike" cap="none" dirty="0">
                <a:solidFill>
                  <a:schemeClr val="dk1"/>
                </a:solidFill>
                <a:sym typeface="Book Antiqua"/>
                <a:hlinkClick r:id="rId4"/>
              </a:rPr>
              <a:t>https://mitsloan.mit.edu/LearningEdge/strategy/CorningIncorporated/Pages/default.aspx</a:t>
            </a:r>
            <a:r>
              <a:rPr lang="en-US" sz="1900" b="0" i="0" u="none" strike="noStrike" cap="none" dirty="0">
                <a:solidFill>
                  <a:schemeClr val="dk1"/>
                </a:solidFill>
                <a:sym typeface="Book Antiqua"/>
              </a:rPr>
              <a:t> </a:t>
            </a:r>
            <a:endParaRPr sz="1900" b="0" i="0" u="none" strike="noStrike" cap="none" dirty="0">
              <a:solidFill>
                <a:schemeClr val="dk1"/>
              </a:solidFill>
              <a:sym typeface="Book Antiqua"/>
            </a:endParaRPr>
          </a:p>
          <a:p>
            <a:pPr marL="457200" marR="0" lvl="0" indent="-457200" algn="l" rtl="0">
              <a:lnSpc>
                <a:spcPct val="90000"/>
              </a:lnSpc>
              <a:spcBef>
                <a:spcPts val="1800"/>
              </a:spcBef>
              <a:spcAft>
                <a:spcPts val="0"/>
              </a:spcAft>
              <a:buClr>
                <a:schemeClr val="dk1"/>
              </a:buClr>
              <a:buSzPts val="2400"/>
              <a:buFont typeface="Arial"/>
              <a:buNone/>
            </a:pPr>
            <a:r>
              <a:rPr lang="en-US" sz="1900" b="0" i="0" u="none" strike="noStrike" cap="none" dirty="0">
                <a:solidFill>
                  <a:schemeClr val="dk1"/>
                </a:solidFill>
                <a:sym typeface="Book Antiqua"/>
              </a:rPr>
              <a:t>Modell, M. D., &amp; Perelman, L. T. (2006). Fiber Optics in Medicine. </a:t>
            </a:r>
            <a:r>
              <a:rPr lang="en-US" sz="1900" b="0" i="1" u="none" strike="noStrike" cap="none" dirty="0">
                <a:solidFill>
                  <a:schemeClr val="dk1"/>
                </a:solidFill>
                <a:sym typeface="Book Antiqua"/>
              </a:rPr>
              <a:t>Encyclopedia of Medical Devices and Instrumentation</a:t>
            </a:r>
            <a:r>
              <a:rPr lang="en-US" sz="1900" b="0" i="0" u="none" strike="noStrike" cap="none" dirty="0">
                <a:solidFill>
                  <a:schemeClr val="dk1"/>
                </a:solidFill>
                <a:sym typeface="Book Antiqua"/>
              </a:rPr>
              <a:t>.</a:t>
            </a:r>
            <a:endParaRPr sz="1900" b="0" i="0" u="none" strike="noStrike" cap="none" dirty="0">
              <a:solidFill>
                <a:schemeClr val="dk1"/>
              </a:solidFill>
              <a:sym typeface="Book Antiqua"/>
            </a:endParaRPr>
          </a:p>
          <a:p>
            <a:pPr marL="457200" marR="0" lvl="0" indent="-457200" algn="l" rtl="0">
              <a:lnSpc>
                <a:spcPct val="90000"/>
              </a:lnSpc>
              <a:spcBef>
                <a:spcPts val="1800"/>
              </a:spcBef>
              <a:spcAft>
                <a:spcPts val="0"/>
              </a:spcAft>
              <a:buClr>
                <a:schemeClr val="dk1"/>
              </a:buClr>
              <a:buSzPts val="2400"/>
              <a:buFont typeface="Arial"/>
              <a:buNone/>
            </a:pPr>
            <a:r>
              <a:rPr lang="en-US" sz="1900" b="0" i="0" u="none" strike="noStrike" cap="none" dirty="0">
                <a:solidFill>
                  <a:schemeClr val="dk1"/>
                </a:solidFill>
                <a:sym typeface="Book Antiqua"/>
              </a:rPr>
              <a:t>Planar Showcases Largest Interactive Display with Corning Gorilla Glass. (2014). Retrieved from </a:t>
            </a:r>
            <a:r>
              <a:rPr lang="en-US" sz="1900" b="0" i="0" u="none" strike="noStrike" cap="none" dirty="0">
                <a:solidFill>
                  <a:schemeClr val="dk1"/>
                </a:solidFill>
                <a:sym typeface="Book Antiqua"/>
                <a:hlinkClick r:id="rId5"/>
              </a:rPr>
              <a:t>http://www.planar.com/news/2014/2/12/planar-showcases-largest-interactive-display-with-corning-gorilla-glass/</a:t>
            </a:r>
            <a:endParaRPr lang="en-US" sz="1900" b="0" i="0" u="none" strike="noStrike" cap="none" dirty="0">
              <a:solidFill>
                <a:schemeClr val="dk1"/>
              </a:solidFill>
              <a:sym typeface="Book Antiqua"/>
            </a:endParaRPr>
          </a:p>
          <a:p>
            <a:pPr lvl="0" indent="-457200">
              <a:buNone/>
            </a:pPr>
            <a:r>
              <a:rPr lang="en-GB" sz="1900" dirty="0" err="1"/>
              <a:t>Villalonga</a:t>
            </a:r>
            <a:r>
              <a:rPr lang="en-GB" sz="1900" dirty="0"/>
              <a:t>, B., &amp; </a:t>
            </a:r>
            <a:r>
              <a:rPr lang="en-GB" sz="1900" dirty="0" err="1"/>
              <a:t>McGahan</a:t>
            </a:r>
            <a:r>
              <a:rPr lang="en-GB" sz="1900" dirty="0"/>
              <a:t>, A. M. (2005). The choice among acquisitions, alliances, and divestitures. Strategic management journal, 26(13), 1183-1208.</a:t>
            </a:r>
          </a:p>
          <a:p>
            <a:pPr lvl="0" indent="-457200">
              <a:buNone/>
            </a:pPr>
            <a:r>
              <a:rPr lang="en-GB" sz="1900" dirty="0"/>
              <a:t>Ren, F., &amp; Dewan, S. (2015). Industry-level analysis of information technology return and risk: what explains the variation?. Journal of Management Information Systems, 32(2), 71-103.</a:t>
            </a:r>
            <a:endParaRPr sz="2400" b="0" i="0" u="none" strike="noStrike" cap="none" dirty="0">
              <a:solidFill>
                <a:schemeClr val="dk1"/>
              </a:solidFill>
              <a:latin typeface="Book Antiqua"/>
              <a:ea typeface="Book Antiqua"/>
              <a:cs typeface="Book Antiqua"/>
              <a:sym typeface="Book Antiqu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theme/theme1.xml><?xml version="1.0" encoding="utf-8"?>
<a:theme xmlns:a="http://schemas.openxmlformats.org/drawingml/2006/main" name="Sales Direction 16X9">
  <a:themeElements>
    <a:clrScheme name="SalesDirection">
      <a:dk1>
        <a:srgbClr val="595959"/>
      </a:dk1>
      <a:lt1>
        <a:srgbClr val="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SalesDirection">
      <a:dk1>
        <a:srgbClr val="595959"/>
      </a:dk1>
      <a:lt1>
        <a:srgbClr val="FFFFFF"/>
      </a:lt1>
      <a:dk2>
        <a:srgbClr val="000000"/>
      </a:dk2>
      <a:lt2>
        <a:srgbClr val="F2F2F2"/>
      </a:lt2>
      <a:accent1>
        <a:srgbClr val="1EB8C1"/>
      </a:accent1>
      <a:accent2>
        <a:srgbClr val="EF7920"/>
      </a:accent2>
      <a:accent3>
        <a:srgbClr val="EFC119"/>
      </a:accent3>
      <a:accent4>
        <a:srgbClr val="969890"/>
      </a:accent4>
      <a:accent5>
        <a:srgbClr val="50B4F2"/>
      </a:accent5>
      <a:accent6>
        <a:srgbClr val="C05A3A"/>
      </a:accent6>
      <a:hlink>
        <a:srgbClr val="EFC119"/>
      </a:hlink>
      <a:folHlink>
        <a:srgbClr val="9698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1772</Words>
  <Application>Microsoft Office PowerPoint</Application>
  <PresentationFormat>Widescreen</PresentationFormat>
  <Paragraphs>114</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Wingdings</vt:lpstr>
      <vt:lpstr>Arial</vt:lpstr>
      <vt:lpstr>Book Antiqua</vt:lpstr>
      <vt:lpstr>Noto Sans Symbols</vt:lpstr>
      <vt:lpstr>Calibri</vt:lpstr>
      <vt:lpstr>Sales Direction 16X9</vt:lpstr>
      <vt:lpstr>Corning Inc. </vt:lpstr>
      <vt:lpstr>Corning Inc. – Case Introduction</vt:lpstr>
      <vt:lpstr>Business Units Analysis Matrix</vt:lpstr>
      <vt:lpstr>Display Technologies Division Strategy</vt:lpstr>
      <vt:lpstr>Telecommunications Division Strategy</vt:lpstr>
      <vt:lpstr>Implementation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Corning Inc.</dc:title>
  <dc:creator>Captain101</dc:creator>
  <cp:lastModifiedBy>Captain101</cp:lastModifiedBy>
  <cp:revision>17</cp:revision>
  <dcterms:modified xsi:type="dcterms:W3CDTF">2018-10-30T18:00:00Z</dcterms:modified>
</cp:coreProperties>
</file>